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notesMasterIdLst>
    <p:notesMasterId r:id="rId44"/>
  </p:notesMasterIdLst>
  <p:sldIdLst>
    <p:sldId id="256" r:id="rId2"/>
    <p:sldId id="295" r:id="rId3"/>
    <p:sldId id="296" r:id="rId4"/>
    <p:sldId id="304" r:id="rId5"/>
    <p:sldId id="305" r:id="rId6"/>
    <p:sldId id="306" r:id="rId7"/>
    <p:sldId id="307" r:id="rId8"/>
    <p:sldId id="334" r:id="rId9"/>
    <p:sldId id="335" r:id="rId10"/>
    <p:sldId id="336" r:id="rId11"/>
    <p:sldId id="338" r:id="rId12"/>
    <p:sldId id="308" r:id="rId13"/>
    <p:sldId id="313" r:id="rId14"/>
    <p:sldId id="337" r:id="rId15"/>
    <p:sldId id="314" r:id="rId16"/>
    <p:sldId id="345" r:id="rId17"/>
    <p:sldId id="346" r:id="rId18"/>
    <p:sldId id="347" r:id="rId19"/>
    <p:sldId id="348" r:id="rId20"/>
    <p:sldId id="349" r:id="rId21"/>
    <p:sldId id="350" r:id="rId22"/>
    <p:sldId id="352" r:id="rId23"/>
    <p:sldId id="353" r:id="rId24"/>
    <p:sldId id="351" r:id="rId25"/>
    <p:sldId id="354" r:id="rId26"/>
    <p:sldId id="355" r:id="rId27"/>
    <p:sldId id="356" r:id="rId28"/>
    <p:sldId id="357" r:id="rId29"/>
    <p:sldId id="358" r:id="rId30"/>
    <p:sldId id="359" r:id="rId31"/>
    <p:sldId id="360" r:id="rId32"/>
    <p:sldId id="309" r:id="rId33"/>
    <p:sldId id="310" r:id="rId34"/>
    <p:sldId id="312" r:id="rId35"/>
    <p:sldId id="361" r:id="rId36"/>
    <p:sldId id="311" r:id="rId37"/>
    <p:sldId id="339" r:id="rId38"/>
    <p:sldId id="340" r:id="rId39"/>
    <p:sldId id="341" r:id="rId40"/>
    <p:sldId id="342" r:id="rId41"/>
    <p:sldId id="343" r:id="rId42"/>
    <p:sldId id="27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" initials="P" lastIdx="38" clrIdx="0">
    <p:extLst/>
  </p:cmAuthor>
  <p:cmAuthor id="2" name="Zuzana Korytarova" initials="ZK" lastIdx="14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52" autoAdjust="0"/>
  </p:normalViewPr>
  <p:slideViewPr>
    <p:cSldViewPr snapToGrid="0" snapToObjects="1">
      <p:cViewPr>
        <p:scale>
          <a:sx n="69" d="100"/>
          <a:sy n="69" d="100"/>
        </p:scale>
        <p:origin x="-119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DBA14-6968-EE47-99D6-948EB99F6CCC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E89C8-9057-2045-AFF2-B4FE33624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16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86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4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i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597025"/>
            <a:ext cx="7583488" cy="1679575"/>
          </a:xfrm>
        </p:spPr>
        <p:txBody>
          <a:bodyPr anchor="b" anchorCtr="0"/>
          <a:lstStyle>
            <a:lvl1pPr>
              <a:defRPr sz="5400"/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7892" y="838200"/>
            <a:ext cx="3474720" cy="45720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25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/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sk-SK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65760" indent="-365760">
              <a:defRPr/>
            </a:lvl1pPr>
            <a:lvl2pPr marL="731520" indent="-365760">
              <a:defRPr/>
            </a:lvl2pPr>
            <a:lvl3pPr marL="1097280" indent="-365760">
              <a:defRPr/>
            </a:lvl3pPr>
            <a:lvl4pPr marL="1463040" indent="-365760">
              <a:defRPr/>
            </a:lvl4pPr>
            <a:lvl5pPr marL="1828800" indent="-365760">
              <a:defRPr/>
            </a:lvl5pPr>
            <a:lvl6pPr marL="2194560" indent="-365760">
              <a:defRPr/>
            </a:lvl6pPr>
            <a:lvl7pPr marL="2560320" indent="-365760">
              <a:defRPr/>
            </a:lvl7pPr>
            <a:lvl8pPr marL="2926080" indent="-365760">
              <a:defRPr/>
            </a:lvl8pPr>
            <a:lvl9pPr marL="3291840" indent="-365760">
              <a:defRPr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Vertic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05301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0"/>
            <a:ext cx="6019800" cy="505301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892" y="838200"/>
            <a:ext cx="3474720" cy="4572000"/>
          </a:xfrm>
        </p:spPr>
        <p:txBody>
          <a:bodyPr>
            <a:normAutofit/>
          </a:bodyPr>
          <a:lstStyle>
            <a:lvl1pPr marL="282575" indent="-282575">
              <a:defRPr sz="2400"/>
            </a:lvl1pPr>
            <a:lvl2pPr marL="573088" indent="-282575">
              <a:defRPr sz="2200"/>
            </a:lvl2pPr>
            <a:lvl3pPr marL="855663" indent="-282575">
              <a:defRPr sz="20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ext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675" y="1600200"/>
            <a:ext cx="7232650" cy="4291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</p:sldLayoutIdLst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pitchFamily="2" charset="2"/>
        <a:buChar char="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2222634"/>
            <a:ext cx="7583488" cy="1679575"/>
          </a:xfrm>
        </p:spPr>
        <p:txBody>
          <a:bodyPr/>
          <a:lstStyle/>
          <a:p>
            <a:r>
              <a:rPr lang="sk-SK" sz="4000" dirty="0" smtClean="0">
                <a:solidFill>
                  <a:schemeClr val="tx1"/>
                </a:solidFill>
              </a:rPr>
              <a:t>DPH aspekt - RSP</a:t>
            </a:r>
            <a:endParaRPr lang="sk-SK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4" y="4704254"/>
            <a:ext cx="7583487" cy="877770"/>
          </a:xfrm>
        </p:spPr>
        <p:txBody>
          <a:bodyPr/>
          <a:lstStyle/>
          <a:p>
            <a:r>
              <a:rPr lang="en-US" noProof="1">
                <a:solidFill>
                  <a:schemeClr val="tx1"/>
                </a:solidFill>
              </a:rPr>
              <a:t>Ing. Zuzana Korytárová, PhD. LL.M.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942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 smtClean="0">
                <a:solidFill>
                  <a:schemeClr val="tx1"/>
                </a:solidFill>
              </a:rPr>
              <a:t>DPH aspekt </a:t>
            </a:r>
            <a:r>
              <a:rPr lang="sk-SK" sz="3200" dirty="0" smtClean="0">
                <a:solidFill>
                  <a:schemeClr val="tx1"/>
                </a:solidFill>
              </a:rPr>
              <a:t>– </a:t>
            </a:r>
            <a:r>
              <a:rPr lang="sk-SK" sz="2800" dirty="0" smtClean="0">
                <a:solidFill>
                  <a:schemeClr val="tx1"/>
                </a:solidFill>
              </a:rPr>
              <a:t>FO iná ako zdaniteľná</a:t>
            </a:r>
            <a:endParaRPr lang="sk-SK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011092"/>
            <a:ext cx="8852451" cy="4846908"/>
          </a:xfrm>
        </p:spPr>
        <p:txBody>
          <a:bodyPr>
            <a:noAutofit/>
          </a:bodyPr>
          <a:lstStyle/>
          <a:p>
            <a:pPr algn="just"/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 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Hlavným </a:t>
            </a:r>
            <a:r>
              <a:rPr lang="sk-SK" sz="18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cieľom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takejto právnej úpravy je vylúčiť zo sféry DPH orgány verejnej moci v súvislosti s činnosťami resp. plneniami, pri ktorých vystupujú ako verejné orgány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t.j keď vykonávajú také činnosti, ktoré sú zákonom vyhradené, aby ich vykonávali orgány verejnej moci.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 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Inými slovami, </a:t>
            </a:r>
            <a:r>
              <a:rPr lang="sk-SK" sz="1800" b="1" i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subjekty, ktoré nie sú považované za zdaniteľné osoby, ale len v rozsahu činnosti vykonávanej v súvislosti s plnením hlavných úloh, na plnenie ktorých boli zriadené a pri ktorých vystupujú ako orgány verejnej moci sú: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- štátne orgány a štátne fondy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- obce a VÚC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- rozpočtové organizácie štátu a územnej samosprávy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- iné právnické osoby, ktoré sú orgánom verejnej moci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lvl="0" algn="just"/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962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 smtClean="0">
                <a:solidFill>
                  <a:schemeClr val="tx1"/>
                </a:solidFill>
              </a:rPr>
              <a:t>DPH aspekt </a:t>
            </a:r>
            <a:r>
              <a:rPr lang="sk-SK" sz="3200" dirty="0" smtClean="0">
                <a:solidFill>
                  <a:schemeClr val="tx1"/>
                </a:solidFill>
              </a:rPr>
              <a:t>– </a:t>
            </a:r>
            <a:r>
              <a:rPr lang="sk-SK" sz="2800" dirty="0" smtClean="0">
                <a:solidFill>
                  <a:schemeClr val="tx1"/>
                </a:solidFill>
              </a:rPr>
              <a:t>FO iná ako zdaniteľná</a:t>
            </a:r>
            <a:endParaRPr lang="sk-SK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011092"/>
            <a:ext cx="8852451" cy="4563622"/>
          </a:xfrm>
        </p:spPr>
        <p:txBody>
          <a:bodyPr>
            <a:noAutofit/>
          </a:bodyPr>
          <a:lstStyle/>
          <a:p>
            <a:pPr marL="285750" indent="-285750" algn="just">
              <a:buFontTx/>
              <a:buChar char="-"/>
            </a:pP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Ustanovenie §3 /odsek 4 ZDP taxatívne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poukazuje na skutočnosť, kedy "štátne orgány a ich rozpočtové organizácie, štátne fondy,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orgány územnej samosprávy </a:t>
            </a:r>
            <a:r>
              <a:rPr lang="sk-SK" sz="18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(t.j.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o</a:t>
            </a:r>
            <a:r>
              <a:rPr lang="sk-SK" sz="18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bce, VÚC)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a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ich rozpočtové organizácie a iné právnické osoby, ktoré sú orgánmi verejnej moci, </a:t>
            </a:r>
            <a:r>
              <a:rPr lang="sk-SK" sz="1800" b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sa nepovažujú za zdaniteľné osoby, keď konajú v rozsahu svojej hlavnej činnosti,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a to ani v prípade, ak prijímajú v súvislosti s touto činnosťou platby, s dvomi výnimkami: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-1)  ak táto činnosť výrazne narušuje alebo môže výrazne narušiť </a:t>
            </a:r>
            <a:r>
              <a:rPr lang="sk-SK" sz="18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hosp.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súťaž, a 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-2) </a:t>
            </a:r>
            <a:r>
              <a:rPr lang="sk-SK" sz="18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výnimkou, ak vykonávajú činnosti uvedené v prílohe č. 8 a tieto činnosti nevykonávajú v zanedbateľnom rozsahu. 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 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Správa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štátnych hmotných rezerv Slovenskej republiky je zdaniteľnou osobou v rozsahu nákupu a predaja štátnych hmotných rezerv.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lvl="0" algn="just"/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127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tx1"/>
                </a:solidFill>
              </a:rPr>
              <a:t>DPH aspekt </a:t>
            </a:r>
            <a:r>
              <a:rPr lang="sk-SK" sz="2800" dirty="0">
                <a:solidFill>
                  <a:schemeClr val="tx1"/>
                </a:solidFill>
              </a:rPr>
              <a:t>– FO iná ako zdaniteľná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011092"/>
            <a:ext cx="8852451" cy="4711441"/>
          </a:xfrm>
        </p:spPr>
        <p:txBody>
          <a:bodyPr>
            <a:noAutofit/>
          </a:bodyPr>
          <a:lstStyle/>
          <a:p>
            <a:pPr lvl="0" algn="just"/>
            <a:r>
              <a:rPr lang="sk-SK" sz="1800" b="1" i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Kto sa považuje za platiteľa dane (DPH)</a:t>
            </a:r>
            <a:r>
              <a:rPr lang="sk-SK" sz="1800" b="1" i="1" u="sng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?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6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Postavenie </a:t>
            </a:r>
            <a:r>
              <a:rPr lang="sk-SK" sz="1600" dirty="0">
                <a:solidFill>
                  <a:srgbClr val="000000"/>
                </a:solidFill>
                <a:effectLst/>
                <a:latin typeface="Arial"/>
                <a:cs typeface="Arial"/>
              </a:rPr>
              <a:t>platiteľa DPH vyplýva priamo zo ZDPH, kedy zdaniteľná osoba (</a:t>
            </a:r>
            <a:r>
              <a:rPr lang="sk-SK" sz="16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daňový subjekt-daňovník) sa stáva platiteľom dane až po prekročení zákonom stanovenej hranice pre povinnú registráciu DPH, t.j. sumy 49 790 Eur.</a:t>
            </a:r>
            <a:endParaRPr lang="en-GB" sz="16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600" dirty="0">
                <a:solidFill>
                  <a:srgbClr val="000000"/>
                </a:solidFill>
                <a:effectLst/>
                <a:latin typeface="Arial"/>
                <a:cs typeface="Arial"/>
              </a:rPr>
              <a:t> </a:t>
            </a:r>
            <a:r>
              <a:rPr lang="en-GB" sz="16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</a:t>
            </a:r>
            <a:r>
              <a:rPr lang="sk-SK" sz="16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Vychádzajúc </a:t>
            </a:r>
            <a:r>
              <a:rPr lang="sk-SK" sz="1600" dirty="0">
                <a:solidFill>
                  <a:srgbClr val="000000"/>
                </a:solidFill>
                <a:effectLst/>
                <a:latin typeface="Arial"/>
                <a:cs typeface="Arial"/>
              </a:rPr>
              <a:t>z </a:t>
            </a:r>
            <a:r>
              <a:rPr lang="sk-SK" sz="16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ustanovenia </a:t>
            </a:r>
            <a:r>
              <a:rPr lang="sk-SK" sz="1600" dirty="0">
                <a:solidFill>
                  <a:srgbClr val="000000"/>
                </a:solidFill>
                <a:effectLst/>
                <a:latin typeface="Arial"/>
                <a:cs typeface="Arial"/>
              </a:rPr>
              <a:t>§4 ZDPH „</a:t>
            </a:r>
            <a:r>
              <a:rPr lang="sk-SK" sz="1600" i="1" dirty="0">
                <a:solidFill>
                  <a:srgbClr val="000000"/>
                </a:solidFill>
                <a:effectLst/>
                <a:latin typeface="Arial"/>
                <a:cs typeface="Arial"/>
              </a:rPr>
              <a:t>Zdaniteľná osoba, ktorá má sídlo, miesto podnikania alebo prevádzkareň v tuzemsku, a ak nemá takéto miesto, ale má bydlisko v tuzemsku alebo sa v tuzemsku obvykle zdržiava, a ktorá dosiahla za najviac 12 predchádzajúcich po sebe nasledujúcich kalendárnych mesiacov obrat 49 790 eur, je povinná podať daňovému úradu žiadosť o registráciu pre daň“</a:t>
            </a:r>
            <a:endParaRPr lang="en-GB" sz="16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600" dirty="0">
                <a:solidFill>
                  <a:srgbClr val="000000"/>
                </a:solidFill>
                <a:effectLst/>
                <a:latin typeface="Arial"/>
                <a:cs typeface="Arial"/>
              </a:rPr>
              <a:t> </a:t>
            </a:r>
            <a:r>
              <a:rPr lang="en-GB" sz="16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</a:t>
            </a:r>
            <a:r>
              <a:rPr lang="sk-SK" sz="16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Vo </a:t>
            </a:r>
            <a:r>
              <a:rPr lang="sk-SK" sz="1600" dirty="0">
                <a:solidFill>
                  <a:srgbClr val="000000"/>
                </a:solidFill>
                <a:effectLst/>
                <a:latin typeface="Arial"/>
                <a:cs typeface="Arial"/>
              </a:rPr>
              <a:t>všeobecnosti platí pravidlo, kedy nie je možné zamieňať resp. stotožňovať pojem „</a:t>
            </a:r>
            <a:r>
              <a:rPr lang="sk-SK" sz="16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zdaniteľná osoba“ s pojmom „platiteľ DPH“</a:t>
            </a:r>
            <a:r>
              <a:rPr lang="sk-SK" sz="16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ba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čo viac je potrebné ich dôkladné rozlíšenie zo strany RSP práve za účelom správneho uplatnenia DPH režimu pri poskytnutí  svojich zdaniteľných </a:t>
            </a:r>
            <a:r>
              <a:rPr lang="sk-SK" sz="18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plnení.</a:t>
            </a:r>
            <a:r>
              <a:rPr lang="en-GB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sk-SK" sz="16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</a:t>
            </a:r>
            <a:r>
              <a:rPr lang="sk-SK" sz="1600" dirty="0">
                <a:solidFill>
                  <a:srgbClr val="000000"/>
                </a:solidFill>
                <a:effectLst/>
                <a:latin typeface="Arial"/>
                <a:cs typeface="Arial"/>
              </a:rPr>
              <a:t> praxi to znamená, že napr. obec by môže niektoré svoje plnenia prijímať v postavení zdaniteľnej osoby (pričom nemusí byť vôbec registrovaná za platcu DPH). Je preto dôležité nestotožňovať pojmy zdaniteľnej osoby a platiteľa DPH.</a:t>
            </a:r>
            <a:endParaRPr lang="en-GB" sz="16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702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tx1"/>
                </a:solidFill>
              </a:rPr>
              <a:t>DPH aspekt </a:t>
            </a:r>
            <a:endParaRPr lang="sk-SK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011092"/>
            <a:ext cx="8852451" cy="471144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Vo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všeobecnosti, vo vzťahu ku všetkým 3 typom oprávneného zákazníka </a:t>
            </a:r>
            <a:r>
              <a:rPr lang="sk-SK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(„OP“) ako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príjemcu zdaniteľného plnenia je nevyhnutné individuálne posúdenie, v akom postavení ho tento </a:t>
            </a:r>
            <a:r>
              <a:rPr lang="sk-SK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OP prijíma: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GB" sz="20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 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Dodanie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zdaniteľného plnenia pre kupujúceho, ktorý prijíma predmetné zdaniteľné plnenie </a:t>
            </a:r>
            <a:r>
              <a:rPr lang="sk-SK" sz="20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v postavení zdaniteľnej osob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y, bude podliehať štandardnej DPH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sadzbe </a:t>
            </a:r>
            <a:r>
              <a:rPr lang="sk-SK" sz="20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vo výške 20%</a:t>
            </a:r>
            <a:r>
              <a:rPr lang="sk-SK" sz="2000" u="sng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 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Na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druhej strane, dodanie zdaniteľného plnenia pre kupujúceho, ktorý ho prijíma </a:t>
            </a:r>
            <a:r>
              <a:rPr lang="sk-SK" sz="20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v postavení inej ako zdaniteľnej osoby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bude podliehať zníženej DPH sadbze </a:t>
            </a:r>
            <a:r>
              <a:rPr lang="sk-SK" sz="20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vo výške 10%</a:t>
            </a:r>
            <a:r>
              <a:rPr lang="sk-SK" sz="2000" u="sng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818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 smtClean="0">
                <a:solidFill>
                  <a:schemeClr val="tx1"/>
                </a:solidFill>
              </a:rPr>
              <a:t>DPH aspekt </a:t>
            </a:r>
            <a:r>
              <a:rPr lang="sk-SK" sz="3200" dirty="0" smtClean="0">
                <a:solidFill>
                  <a:schemeClr val="tx1"/>
                </a:solidFill>
              </a:rPr>
              <a:t>– </a:t>
            </a:r>
            <a:r>
              <a:rPr lang="sk-SK" sz="2800" dirty="0" smtClean="0">
                <a:solidFill>
                  <a:schemeClr val="tx1"/>
                </a:solidFill>
              </a:rPr>
              <a:t>FO iná ako zdaniteľná</a:t>
            </a:r>
            <a:endParaRPr lang="sk-SK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011092"/>
            <a:ext cx="8852451" cy="4563622"/>
          </a:xfrm>
        </p:spPr>
        <p:txBody>
          <a:bodyPr>
            <a:noAutofit/>
          </a:bodyPr>
          <a:lstStyle/>
          <a:p>
            <a:pPr algn="just"/>
            <a:r>
              <a:rPr lang="sk-SK" sz="1800" b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Príklad: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Ak RSP vystavuje faktúru na obec - môže si uplatniť zníženú sadzbu DPH, ak je obec platcom DPH?</a:t>
            </a:r>
          </a:p>
          <a:p>
            <a:pPr lvl="0" algn="just"/>
            <a:endParaRPr lang="sk-SK" sz="18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lvl="0" algn="just"/>
            <a:r>
              <a:rPr lang="sk-SK" sz="18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Odpoveď: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vždy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je dôsledné podrobne rozlíšiť postavenie príjemcu tovaru/služby v kontexte definície zdaniteľnej osoby</a:t>
            </a:r>
            <a:r>
              <a:rPr lang="en-GB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endParaRPr lang="sk-SK" sz="18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285750" lvl="0" indent="-285750" algn="just">
              <a:buFontTx/>
              <a:buChar char="-"/>
            </a:pPr>
            <a:r>
              <a:rPr lang="sk-SK" sz="1800" b="1" i="1" u="sng" dirty="0" smtClean="0">
                <a:solidFill>
                  <a:srgbClr val="000000"/>
                </a:solidFill>
                <a:latin typeface="Arial"/>
                <a:cs typeface="Arial"/>
              </a:rPr>
              <a:t>Ak obec príjme zdaniteľné plnenie od RSP v rozsahu činnosti vykonávanej v súvislosti s plnením jej hlavných úloh, na plnenie ktorých boli zriadené </a:t>
            </a:r>
            <a:r>
              <a:rPr lang="sk-SK" sz="1800" b="1" i="1" u="sng" dirty="0">
                <a:solidFill>
                  <a:srgbClr val="000000"/>
                </a:solidFill>
                <a:latin typeface="Arial"/>
                <a:cs typeface="Arial"/>
              </a:rPr>
              <a:t>(výkon </a:t>
            </a:r>
            <a:r>
              <a:rPr lang="sk-SK" sz="1800" b="1" i="1" u="sng" dirty="0" smtClean="0">
                <a:solidFill>
                  <a:srgbClr val="000000"/>
                </a:solidFill>
                <a:latin typeface="Arial"/>
                <a:cs typeface="Arial"/>
              </a:rPr>
              <a:t>samosprávy, a pri ktorých vystupujú ako orgány verejnej moci – (oprávnený príjemca je osoba iná ako zdaniteľná) – možnosť zníženej 10% DPH sadzby</a:t>
            </a:r>
          </a:p>
          <a:p>
            <a:pPr marL="285750" lvl="0" indent="-285750" algn="just">
              <a:buFontTx/>
              <a:buChar char="-"/>
            </a:pPr>
            <a:r>
              <a:rPr lang="sk-SK" sz="1800" b="1" i="1" u="sng" dirty="0">
                <a:solidFill>
                  <a:srgbClr val="000000"/>
                </a:solidFill>
                <a:latin typeface="Arial"/>
                <a:cs typeface="Arial"/>
              </a:rPr>
              <a:t>Ak obec príjme zdaniteľné plnenie od RSP </a:t>
            </a:r>
            <a:r>
              <a:rPr lang="sk-SK" sz="1800" b="1" i="1" u="sng" dirty="0" smtClean="0">
                <a:solidFill>
                  <a:srgbClr val="000000"/>
                </a:solidFill>
                <a:latin typeface="Arial"/>
                <a:cs typeface="Arial"/>
              </a:rPr>
              <a:t>v rámci svojej podnikateľskej činnosti (oprávnený </a:t>
            </a:r>
            <a:r>
              <a:rPr lang="sk-SK" sz="1800" b="1" i="1" u="sng" dirty="0">
                <a:solidFill>
                  <a:srgbClr val="000000"/>
                </a:solidFill>
                <a:latin typeface="Arial"/>
                <a:cs typeface="Arial"/>
              </a:rPr>
              <a:t>príjemca je </a:t>
            </a:r>
            <a:r>
              <a:rPr lang="sk-SK" sz="1800" b="1" i="1" u="sng" dirty="0" smtClean="0">
                <a:solidFill>
                  <a:srgbClr val="000000"/>
                </a:solidFill>
                <a:latin typeface="Arial"/>
                <a:cs typeface="Arial"/>
              </a:rPr>
              <a:t>osoba zdaniteľná ) – základná 20% DPH sadzby</a:t>
            </a:r>
            <a:endParaRPr lang="sk-SK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127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tx1"/>
                </a:solidFill>
              </a:rPr>
              <a:t>DPH aspekt </a:t>
            </a:r>
            <a:endParaRPr lang="sk-SK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011092"/>
            <a:ext cx="8852451" cy="471144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000" b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Príklad</a:t>
            </a:r>
            <a:r>
              <a:rPr lang="sk-SK" sz="2000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: </a:t>
            </a:r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Zdaniteľné plnenia medzi 2 RSP</a:t>
            </a:r>
            <a:r>
              <a:rPr lang="sk-SK" sz="2000" dirty="0">
                <a:solidFill>
                  <a:schemeClr val="tx1"/>
                </a:solidFill>
                <a:effectLst/>
                <a:latin typeface="Arial"/>
                <a:cs typeface="Arial"/>
              </a:rPr>
              <a:t> </a:t>
            </a:r>
            <a:endParaRPr lang="en-GB" sz="2000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20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 prípade dodania zdaniteľného plnenia pre iný RSP máme za to, že iný RSP bude prijímať akékoľvek zdaniteľné plnenia výlučne v postavení zdaniteľnej osoby a nie v postavení inej ako zdaniteľnej osoby, čo má za následok, že v takomto prípade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neprichádza vôbec do úvahy možnosť uplatnenia zníženej </a:t>
            </a:r>
            <a:r>
              <a:rPr lang="sk-SK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sadzby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DPH vo výšky 10%.</a:t>
            </a:r>
            <a:endParaRPr lang="en-GB" sz="20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06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accent5"/>
                </a:solidFill>
              </a:rPr>
              <a:t>DPH aspekt </a:t>
            </a:r>
            <a:endParaRPr lang="sk-SK" sz="2800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011092"/>
            <a:ext cx="8852451" cy="471144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000" b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Príklad</a:t>
            </a:r>
            <a:r>
              <a:rPr lang="sk-SK" sz="2000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: </a:t>
            </a: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 </a:t>
            </a:r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Rozlíšenia </a:t>
            </a:r>
            <a:r>
              <a:rPr lang="sk-SK" sz="2000" b="1" dirty="0">
                <a:solidFill>
                  <a:schemeClr val="tx1"/>
                </a:solidFill>
                <a:effectLst/>
                <a:latin typeface="Arial"/>
                <a:cs typeface="Arial"/>
              </a:rPr>
              <a:t>postavenia oprávneného </a:t>
            </a:r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príjemcu v praxi pre RSP</a:t>
            </a:r>
            <a:endParaRPr lang="sk-SK" sz="2000" b="1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GB" sz="2000" dirty="0" smtClean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Tá istá zdaniteľná osoba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môže prijímať zdaniteľné plnenie od RSP raz v postavení zdaniteľnej osoby, iný raz v postavení inej ako zdaniteľnej osoby. </a:t>
            </a:r>
            <a:endParaRPr lang="sk-SK" sz="20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a) RSP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bude poskytovať ubytovacie služby pre </a:t>
            </a:r>
            <a:r>
              <a:rPr lang="sk-SK" sz="1800" b="1" dirty="0">
                <a:solidFill>
                  <a:srgbClr val="0033CC"/>
                </a:solidFill>
                <a:effectLst/>
                <a:latin typeface="Arial"/>
                <a:cs typeface="Arial"/>
              </a:rPr>
              <a:t>FO, ktorá si dá upratať byt, </a:t>
            </a:r>
            <a:r>
              <a:rPr lang="sk-SK" sz="1800" b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v ktorom </a:t>
            </a:r>
            <a:r>
              <a:rPr lang="sk-SK" sz="1800" b="1" dirty="0">
                <a:solidFill>
                  <a:srgbClr val="0033CC"/>
                </a:solidFill>
                <a:effectLst/>
                <a:latin typeface="Arial"/>
                <a:cs typeface="Arial"/>
              </a:rPr>
              <a:t>býva.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 takomto prípade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bude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FO v postavení oprávneného príjemcu, ktorý prijíma služby pre svoju vlastnú „spotrebu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“, vo svoj vlastný prospech, a teda koná v postavení inej ako zdaniteľnej osoby, čo by znamenalo, že RSP môže na upratovacie služby uplatniť zníženú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DPH sadzbu vo výške 10%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. </a:t>
            </a:r>
            <a:endParaRPr lang="sk-SK" sz="18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b) Ak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by si však tá istá FO objednala od RSP upratovacie služby na </a:t>
            </a:r>
            <a:r>
              <a:rPr lang="sk-SK" sz="1800" dirty="0">
                <a:solidFill>
                  <a:srgbClr val="0033CC"/>
                </a:solidFill>
                <a:effectLst/>
                <a:latin typeface="Arial"/>
                <a:cs typeface="Arial"/>
              </a:rPr>
              <a:t>upratanie bytu, ktorý </a:t>
            </a:r>
            <a:r>
              <a:rPr lang="sk-SK" sz="1800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FO prenajíma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v takomto prípade ide z jej strany o využívanie nehmotného majetku na účel dosahovania príjmu z tohto majetku, ktoré sa považuje za ekonomickú činnosť, a teda táto FO bude prijímať upratovacie služby v postavení zdaniteľnej osoby, kedy RSP nemôže využiť zníženú 10%-nú DPH sadzbu, ale fakturovať bude zo základnou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20%-nou DPH sadzb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ou. </a:t>
            </a:r>
          </a:p>
          <a:p>
            <a:pPr marL="342900" indent="-342900" algn="just">
              <a:buFontTx/>
              <a:buChar char="-"/>
            </a:pPr>
            <a:endParaRPr lang="sk-SK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GB" sz="16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652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accent5"/>
                </a:solidFill>
              </a:rPr>
              <a:t>DPH aspekt </a:t>
            </a:r>
            <a:endParaRPr lang="sk-SK" sz="2800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011092"/>
            <a:ext cx="8852451" cy="4711441"/>
          </a:xfrm>
        </p:spPr>
        <p:txBody>
          <a:bodyPr>
            <a:noAutofit/>
          </a:bodyPr>
          <a:lstStyle/>
          <a:p>
            <a:pPr algn="just"/>
            <a:r>
              <a:rPr lang="sk-SK" sz="2000" b="1" i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Ako má pristupovať k rozlišovaniu oprávneného príjemcu („OP“) RSP? Ako bude vedieť rozlíšiť postavenie svojho odberateľa/oprávneného príjemcu v kontexte postavenia osoby, v ktorom prijíma zdaniteľné plnenie? </a:t>
            </a:r>
            <a:endParaRPr lang="sk-SK" sz="2000" dirty="0" smtClean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20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§69 ods.1 ZDPH -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Osobou povinnou platiť daň správcovi dane pri dodaní tovaru alebo služby v tuzemsku je RSP, ktorý odvádza DPH správcovi dane, ale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DPH je v podobe daňového bremena znášaná priamo odberateľom, nakoľko navyšuje finálnu cenu zdaniteľného plnenia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pre kupujúceho/odberateľa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/OP</a:t>
            </a:r>
            <a:endParaRPr lang="sk-SK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Ak RSP nebude vedieť jednoznačne preukázať postavenie odberateľa, t.j. nebude vedieť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rozlíšit,̌ v akom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postavení príjemca prijíma jeho zdaniteľné plnenie,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odporúčali by zaťažiť zdaniteľné plnenia s použitým štandardnej základnej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20% DPH sadzby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. Je teda v záujme odberateľa, aby ak chce prijímať tovar/službu za nižšiu finálnu cenu pre neho, aby sa preukázal, že daný tovar/služby prijíma </a:t>
            </a:r>
            <a:r>
              <a:rPr lang="sk-SK" sz="18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 postavení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inom ako zdaniteľná osoba.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16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172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accent5"/>
                </a:solidFill>
              </a:rPr>
              <a:t>DPH aspekt </a:t>
            </a:r>
            <a:endParaRPr lang="sk-SK" sz="2800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87176"/>
            <a:ext cx="9144000" cy="4846908"/>
          </a:xfrm>
        </p:spPr>
        <p:txBody>
          <a:bodyPr>
            <a:noAutofit/>
          </a:bodyPr>
          <a:lstStyle/>
          <a:p>
            <a:pPr algn="just"/>
            <a:r>
              <a:rPr lang="sk-SK" sz="2000" b="1" i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Potenciálne spôsoby preukazovania postavenia OP</a:t>
            </a:r>
            <a:endParaRPr lang="sk-SK" sz="2000" dirty="0" smtClean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8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1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.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RSP bude mať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podpísané čestné prehlásenie od odberateľa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ktorý prijíma jeho zdaniteľné plnenie,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 ktorom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odberateľ prehlási, že ho prijíma v postavení nezdaniteľnej osoby. Toto je možné v prípadoch, kedy sa vystavuje faktúra (asi menej realizovateľné pri predaji cez elektronickú pokladnicu, t.j. pri vystavovaní ERP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bločkov).</a:t>
            </a:r>
            <a:endParaRPr lang="sk-SK" sz="2000" b="1" dirty="0">
              <a:effectLst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2. </a:t>
            </a:r>
            <a:r>
              <a:rPr lang="sk-SK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Uvedenie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slovnej informácie na faktúre, že odberateľ nemá nárok na odpočítanie DPH resp. odvolávka na skutočnosť, že daný náklad nie je možné považovať za daňový náklad na strane odberateľa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. Takáto odvolávka by nepriamo poukazovala na skutočnosť, že odberateľ prijímal toto plnenie v postavení inej ako zdaniteľnej osoby (t.j. na svoju súkromnú spotrebu), a nie je ho možné z pohľadu dane z príjmov uplatniť do daňových nákladov a tiež v prípade, ak by bol platiteľom DPH, nie je možný nárok na odpočet zaplatenej zníženej DPH sadzby.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750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accent5"/>
                </a:solidFill>
              </a:rPr>
              <a:t>DPH aspekt </a:t>
            </a:r>
            <a:endParaRPr lang="sk-SK" sz="2800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87176"/>
            <a:ext cx="9144000" cy="4846908"/>
          </a:xfrm>
        </p:spPr>
        <p:txBody>
          <a:bodyPr>
            <a:noAutofit/>
          </a:bodyPr>
          <a:lstStyle/>
          <a:p>
            <a:pPr algn="just"/>
            <a:endParaRPr lang="sk-SK" sz="2000" b="1" i="1" dirty="0" smtClean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b="1" i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Potenciálne spôsoby preukazovania postavenia OP</a:t>
            </a:r>
            <a:endParaRPr lang="sk-SK" sz="2000" dirty="0" smtClean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8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000" b="1" u="sng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Záver:</a:t>
            </a:r>
            <a:endParaRPr lang="sk-SK" sz="2000" b="1" u="sng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Je na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zvážení odberateľa, aby svedomito prehlásil svoje postavenie, v ktorom tovar/službu prijíma, nakoľko výhodnejší DPH režim mu na druhej strane znemožňuje jednak odpočet DPH zaplatenej na vstupe vcene tovaru/služby, ako aj daňovú uznateľnosť vynaloženého nákladu z pohľadu dane z príjmov.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302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429" y="1448321"/>
            <a:ext cx="8757767" cy="562771"/>
          </a:xfrm>
        </p:spPr>
        <p:txBody>
          <a:bodyPr/>
          <a:lstStyle/>
          <a:p>
            <a:pPr algn="l"/>
            <a:r>
              <a:rPr lang="sk-SK" sz="2800" dirty="0" smtClean="0">
                <a:solidFill>
                  <a:srgbClr val="000000"/>
                </a:solidFill>
                <a:cs typeface="Arial"/>
              </a:rPr>
              <a:t> Legislatívne ukotvenie v </a:t>
            </a:r>
            <a:r>
              <a:rPr lang="sk-SK" sz="2800" dirty="0">
                <a:solidFill>
                  <a:srgbClr val="000000"/>
                </a:solidFill>
                <a:effectLst/>
                <a:cs typeface="Arial"/>
              </a:rPr>
              <a:t>§27 ods.2 písm. b</a:t>
            </a:r>
            <a:r>
              <a:rPr lang="sk-SK" sz="2800" dirty="0" smtClean="0">
                <a:solidFill>
                  <a:srgbClr val="000000"/>
                </a:solidFill>
                <a:effectLst/>
                <a:cs typeface="Arial"/>
              </a:rPr>
              <a:t>) ZDPH</a:t>
            </a:r>
            <a:r>
              <a:rPr lang="en-GB" sz="2800" dirty="0" smtClean="0">
                <a:solidFill>
                  <a:srgbClr val="000000"/>
                </a:solidFill>
                <a:effectLst/>
                <a:cs typeface="Arial"/>
              </a:rPr>
              <a:t> </a:t>
            </a:r>
            <a:endParaRPr lang="sk-SK" sz="2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252132"/>
            <a:ext cx="8852451" cy="460586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000" b="1" u="sng" dirty="0" smtClean="0">
                <a:solidFill>
                  <a:srgbClr val="000000"/>
                </a:solidFill>
                <a:latin typeface="Arial"/>
                <a:cs typeface="Arial"/>
              </a:rPr>
              <a:t>Premisy </a:t>
            </a:r>
            <a:r>
              <a:rPr lang="sk-SK" sz="2000" b="1" dirty="0" smtClean="0">
                <a:solidFill>
                  <a:srgbClr val="000000"/>
                </a:solidFill>
                <a:latin typeface="Arial"/>
                <a:cs typeface="Arial"/>
              </a:rPr>
              <a:t>pre uplatnenie zníženej DPH sadzby: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 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a) RSP dodáva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 tovary a služby </a:t>
            </a:r>
            <a:r>
              <a:rPr lang="sk-SK" sz="18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v rámci aktivít sociálnej ekonomiky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endParaRPr lang="sk-SK" sz="18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endParaRPr lang="en-GB" sz="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b) RSP používa </a:t>
            </a:r>
            <a:r>
              <a:rPr lang="sk-SK" sz="18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na dosiahnutie svojho hlavného </a:t>
            </a:r>
            <a:r>
              <a:rPr lang="sk-SK" sz="1800" u="sng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cieľa 100 </a:t>
            </a:r>
            <a:r>
              <a:rPr lang="sk-SK" sz="18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% svojho zisku po </a:t>
            </a:r>
            <a:r>
              <a:rPr lang="sk-SK" sz="1800" u="sng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zdanení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GB" sz="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c) RSP </a:t>
            </a:r>
            <a:r>
              <a:rPr lang="sk-SK" sz="18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dodáva oprávnenému </a:t>
            </a:r>
            <a:r>
              <a:rPr lang="sk-SK" sz="1800" u="sng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zákazníkovi /príjemcovi („OP“)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,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pričom oprávneným zákazníkom je osoba iná ako zdaniteľná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osoba: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ak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je fyzickou osobou, </a:t>
            </a:r>
            <a:endParaRPr lang="sk-SK" sz="18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subjektom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sociálnej ekonomiky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alebo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subjektom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verejnej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správy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GB" sz="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d) </a:t>
            </a:r>
            <a:r>
              <a:rPr lang="sk-SK" sz="1800" u="sng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ak takýmto plnením </a:t>
            </a:r>
            <a:r>
              <a:rPr lang="sk-SK" sz="18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nedochádza k narušeniu hospodárskej súťaže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nezlučiteľnému s vnútorným trhom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20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933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accent5"/>
                </a:solidFill>
              </a:rPr>
              <a:t>DPH aspekt </a:t>
            </a:r>
            <a:endParaRPr lang="sk-SK" sz="2800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87176"/>
            <a:ext cx="9144000" cy="4846908"/>
          </a:xfrm>
        </p:spPr>
        <p:txBody>
          <a:bodyPr>
            <a:noAutofit/>
          </a:bodyPr>
          <a:lstStyle/>
          <a:p>
            <a:pPr algn="just"/>
            <a:endParaRPr lang="sk-SK" sz="2000" b="1" dirty="0" smtClean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Príklad: Aký DPH režim má byť uplatnený v prípade, ak RSP poskytuje </a:t>
            </a:r>
            <a:r>
              <a:rPr lang="sk-SK" sz="2000" b="1" dirty="0">
                <a:solidFill>
                  <a:schemeClr val="tx1"/>
                </a:solidFill>
                <a:effectLst/>
                <a:latin typeface="Arial"/>
                <a:cs typeface="Arial"/>
              </a:rPr>
              <a:t>služby </a:t>
            </a:r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pre </a:t>
            </a:r>
            <a:r>
              <a:rPr lang="sk-SK" sz="2000" b="1" dirty="0">
                <a:solidFill>
                  <a:schemeClr val="tx1"/>
                </a:solidFill>
                <a:effectLst/>
                <a:latin typeface="Arial"/>
                <a:cs typeface="Arial"/>
              </a:rPr>
              <a:t>obec</a:t>
            </a:r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, ktorá nie je platcom DPH. Ide </a:t>
            </a:r>
            <a:r>
              <a:rPr lang="sk-SK" sz="2000" b="1" dirty="0">
                <a:solidFill>
                  <a:schemeClr val="tx1"/>
                </a:solidFill>
                <a:effectLst/>
                <a:latin typeface="Arial"/>
                <a:cs typeface="Arial"/>
              </a:rPr>
              <a:t>o výstavbu nového chodníka spolu so sadovými úpravami</a:t>
            </a:r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2000" b="1" dirty="0" smtClean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2000" b="1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Záver: Oprávneným </a:t>
            </a:r>
            <a:r>
              <a:rPr lang="sk-SK" sz="2000" dirty="0">
                <a:solidFill>
                  <a:schemeClr val="tx1"/>
                </a:solidFill>
                <a:effectLst/>
                <a:latin typeface="Arial"/>
                <a:cs typeface="Arial"/>
              </a:rPr>
              <a:t>príjemcom je osoba iná ako zdaniteľná (obec), a teda by mohol RSP </a:t>
            </a: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využiť </a:t>
            </a:r>
            <a:r>
              <a:rPr lang="sk-SK" sz="2000" dirty="0">
                <a:solidFill>
                  <a:schemeClr val="tx1"/>
                </a:solidFill>
                <a:effectLst/>
                <a:latin typeface="Arial"/>
                <a:cs typeface="Arial"/>
              </a:rPr>
              <a:t>ustanovenie zníženej DPH sadzby.</a:t>
            </a:r>
            <a:endParaRPr lang="en-GB" sz="2000" dirty="0"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751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accent5"/>
                </a:solidFill>
              </a:rPr>
              <a:t>DPH aspekt </a:t>
            </a:r>
            <a:endParaRPr lang="sk-SK" sz="2800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87176"/>
            <a:ext cx="9144000" cy="4846908"/>
          </a:xfrm>
        </p:spPr>
        <p:txBody>
          <a:bodyPr>
            <a:noAutofit/>
          </a:bodyPr>
          <a:lstStyle/>
          <a:p>
            <a:pPr algn="just"/>
            <a:endParaRPr lang="sk-SK" sz="800" b="1" dirty="0" smtClean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RSP a daňová problematika zdaniteľných plnení cez e-shopy</a:t>
            </a:r>
          </a:p>
          <a:p>
            <a:pPr marL="342900" indent="-342900" algn="just">
              <a:buFontTx/>
              <a:buChar char="-"/>
            </a:pPr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Do 30.6.2021 – zásielkový predaj verzus od 1.7.2021 predaj tovaru na diaľku</a:t>
            </a:r>
          </a:p>
          <a:p>
            <a:pPr marL="342900" indent="-342900" algn="just">
              <a:buFontTx/>
              <a:buChar char="-"/>
            </a:pPr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Zmena zdanenia tovaru v mieste jeho spotreby</a:t>
            </a:r>
          </a:p>
          <a:p>
            <a:pPr marL="342900" indent="-342900" algn="just">
              <a:buFontTx/>
              <a:buChar char="-"/>
            </a:pPr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Unifikácia pravidiel pre všetky členské štáty (v SR zmena z 35 TEUR na 10 TEUR)</a:t>
            </a:r>
          </a:p>
          <a:p>
            <a:pPr algn="just"/>
            <a:endParaRPr lang="sk-SK" sz="1800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Ak </a:t>
            </a:r>
            <a:r>
              <a:rPr lang="sk-SK" sz="1800" dirty="0">
                <a:solidFill>
                  <a:schemeClr val="tx1"/>
                </a:solidFill>
                <a:effectLst/>
                <a:latin typeface="Arial"/>
                <a:cs typeface="Arial"/>
              </a:rPr>
              <a:t>RSP bude od 1.7.2021 dodávať cez e-shop tovar pre </a:t>
            </a:r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FO (</a:t>
            </a:r>
            <a:r>
              <a:rPr lang="sk-SK" sz="1800" dirty="0">
                <a:solidFill>
                  <a:schemeClr val="tx1"/>
                </a:solidFill>
                <a:effectLst/>
                <a:latin typeface="Arial"/>
                <a:cs typeface="Arial"/>
              </a:rPr>
              <a:t>neplatiteľov DPH) do iného členského štátu resp. iných členských štátov, znamenalo by to, že do limitu 10.000 EUR uplatňuje k cene tovaru slovenskú DPH. Táto </a:t>
            </a:r>
            <a:r>
              <a:rPr lang="sk-SK" sz="1800" b="1" dirty="0">
                <a:solidFill>
                  <a:schemeClr val="tx1"/>
                </a:solidFill>
                <a:effectLst/>
                <a:latin typeface="Arial"/>
                <a:cs typeface="Arial"/>
              </a:rPr>
              <a:t>hranica 10.000 Eur sa sleduje za všetky dodania tovarov do EÚ štátov</a:t>
            </a:r>
            <a:r>
              <a:rPr lang="sk-SK" sz="1800" dirty="0">
                <a:solidFill>
                  <a:schemeClr val="tx1"/>
                </a:solidFill>
                <a:effectLst/>
                <a:latin typeface="Arial"/>
                <a:cs typeface="Arial"/>
              </a:rPr>
              <a:t> vrátane dodania digitálnych služieb (čo však </a:t>
            </a:r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nepredpokladáme, </a:t>
            </a:r>
            <a:r>
              <a:rPr lang="sk-SK" sz="1800" dirty="0">
                <a:solidFill>
                  <a:schemeClr val="tx1"/>
                </a:solidFill>
                <a:effectLst/>
                <a:latin typeface="Arial"/>
                <a:cs typeface="Arial"/>
              </a:rPr>
              <a:t>že digitálne služby sa </a:t>
            </a:r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budú vo veľkej miere </a:t>
            </a:r>
            <a:r>
              <a:rPr lang="sk-SK" sz="1800" dirty="0">
                <a:solidFill>
                  <a:schemeClr val="tx1"/>
                </a:solidFill>
                <a:effectLst/>
                <a:latin typeface="Arial"/>
                <a:cs typeface="Arial"/>
              </a:rPr>
              <a:t>týkať RSP), a </a:t>
            </a:r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limit </a:t>
            </a:r>
            <a:r>
              <a:rPr lang="sk-SK" sz="1800" dirty="0">
                <a:solidFill>
                  <a:schemeClr val="tx1"/>
                </a:solidFill>
                <a:effectLst/>
                <a:latin typeface="Arial"/>
                <a:cs typeface="Arial"/>
              </a:rPr>
              <a:t>10.000 EUR </a:t>
            </a:r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sa nesleduje osobitne </a:t>
            </a:r>
            <a:r>
              <a:rPr lang="sk-SK" sz="1800" dirty="0">
                <a:solidFill>
                  <a:schemeClr val="tx1"/>
                </a:solidFill>
                <a:effectLst/>
                <a:latin typeface="Arial"/>
                <a:cs typeface="Arial"/>
              </a:rPr>
              <a:t>za každý jeden štát. </a:t>
            </a:r>
          </a:p>
          <a:p>
            <a:pPr algn="just"/>
            <a:endParaRPr lang="en-GB" sz="1800" dirty="0"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770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accent5"/>
                </a:solidFill>
              </a:rPr>
              <a:t>DPH aspekt </a:t>
            </a:r>
            <a:endParaRPr lang="sk-SK" sz="2800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87176"/>
            <a:ext cx="9144000" cy="4846908"/>
          </a:xfrm>
        </p:spPr>
        <p:txBody>
          <a:bodyPr>
            <a:noAutofit/>
          </a:bodyPr>
          <a:lstStyle/>
          <a:p>
            <a:pPr algn="just"/>
            <a:endParaRPr lang="sk-SK" sz="800" b="1" dirty="0" smtClean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RSP a daňová problematika zdaniteľných plnení cez e-shopy</a:t>
            </a:r>
          </a:p>
          <a:p>
            <a:pPr algn="just"/>
            <a:endParaRPr lang="sk-SK" sz="800" b="1" dirty="0" smtClean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- Po </a:t>
            </a:r>
            <a:r>
              <a:rPr lang="sk-SK" sz="1800" dirty="0">
                <a:solidFill>
                  <a:schemeClr val="tx1"/>
                </a:solidFill>
                <a:effectLst/>
                <a:latin typeface="Arial"/>
                <a:cs typeface="Arial"/>
              </a:rPr>
              <a:t>presiahnutí limitu, by sa mal daňovník – RSP zaregistrovať v každom tom členskom štáte, do ktorého dodáva svoje tovary a k cene tovaru </a:t>
            </a:r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pripočítať </a:t>
            </a:r>
            <a:r>
              <a:rPr lang="sk-SK" sz="1800" dirty="0">
                <a:solidFill>
                  <a:schemeClr val="tx1"/>
                </a:solidFill>
                <a:effectLst/>
                <a:latin typeface="Arial"/>
                <a:cs typeface="Arial"/>
              </a:rPr>
              <a:t>zahraničnú DPH, a tiež si plniť svoje administratívne DPH povinnosti v každom </a:t>
            </a:r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jednom </a:t>
            </a:r>
            <a:r>
              <a:rPr lang="sk-SK" sz="1800" dirty="0">
                <a:solidFill>
                  <a:schemeClr val="tx1"/>
                </a:solidFill>
                <a:effectLst/>
                <a:latin typeface="Arial"/>
                <a:cs typeface="Arial"/>
              </a:rPr>
              <a:t>členskom </a:t>
            </a:r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štáte </a:t>
            </a:r>
            <a:endParaRPr lang="sk-SK" sz="1800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- Možnosť </a:t>
            </a:r>
            <a:r>
              <a:rPr lang="sk-SK" sz="18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využitia zjednodušujúcej úpravu v podobe registrácie pre využitie jednotného kontaktného miesta, tzv. OSS schéma (One stop shop) </a:t>
            </a:r>
          </a:p>
          <a:p>
            <a:pPr algn="just"/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- V praxi to znamená, že RSP ako dodávateľ bude môcť v takomto prípade podávať za všetky svoje dodania tovarov pre nezdaniteľné FO do iných členských štátov iba jedno DPH priznanie (zväčša v krajine identifikácie, t.j. </a:t>
            </a:r>
            <a:r>
              <a:rPr lang="sk-SK" sz="1800" dirty="0">
                <a:solidFill>
                  <a:schemeClr val="tx1"/>
                </a:solidFill>
                <a:effectLst/>
                <a:latin typeface="Arial"/>
                <a:cs typeface="Arial"/>
              </a:rPr>
              <a:t>v</a:t>
            </a:r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 krajine, kde má RSP sídlo). Následne tento daňový úrad posunie príslušnú sumu DPH jednotlivým daňovým správam EÚ na základe údajov uvedených v DPH priznaní.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3507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accent5"/>
                </a:solidFill>
              </a:rPr>
              <a:t>DPH aspekt </a:t>
            </a:r>
            <a:endParaRPr lang="sk-SK" sz="2800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87176"/>
            <a:ext cx="9144000" cy="4970824"/>
          </a:xfrm>
        </p:spPr>
        <p:txBody>
          <a:bodyPr>
            <a:noAutofit/>
          </a:bodyPr>
          <a:lstStyle/>
          <a:p>
            <a:pPr algn="just"/>
            <a:endParaRPr lang="sk-SK" sz="800" b="1" dirty="0" smtClean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RSP a daňová problematika zdaniteľných plnení cez e-shopy</a:t>
            </a:r>
          </a:p>
          <a:p>
            <a:pPr algn="just"/>
            <a:endParaRPr lang="sk-SK" sz="800" b="1" dirty="0" smtClean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-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Režim OSS je transpozícia európskej smernice do vnútroštátnych legislatív členských štátov s cieľom zjednotenia postupu a posudzovania obchodov v každom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čl.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štáte EÚ.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Využitie tejto schémy je pre daňovníkov- RSP dobrovoľné (nie zákonom nariadené</a:t>
            </a:r>
            <a:r>
              <a:rPr lang="sk-SK" sz="18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). </a:t>
            </a:r>
            <a:r>
              <a:rPr lang="sk-SK" sz="1800" b="1" i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Jej využitím v praxi predíde RSP </a:t>
            </a:r>
            <a:r>
              <a:rPr lang="sk-SK" sz="1800" b="1" i="1" dirty="0">
                <a:solidFill>
                  <a:srgbClr val="000000"/>
                </a:solidFill>
                <a:effectLst/>
                <a:latin typeface="Arial"/>
                <a:cs typeface="Arial"/>
              </a:rPr>
              <a:t>viacnásobnej DPH registrácie v každom jednom členskom </a:t>
            </a:r>
            <a:r>
              <a:rPr lang="sk-SK" sz="1800" b="1" i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štáte do ktorého dodáva tovary, </a:t>
            </a:r>
            <a:r>
              <a:rPr lang="sk-SK" sz="1800" b="1" i="1" dirty="0">
                <a:solidFill>
                  <a:srgbClr val="000000"/>
                </a:solidFill>
                <a:effectLst/>
                <a:latin typeface="Arial"/>
                <a:cs typeface="Arial"/>
              </a:rPr>
              <a:t>ďalej bude </a:t>
            </a:r>
            <a:r>
              <a:rPr lang="sk-SK" sz="1800" b="1" i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administratívne </a:t>
            </a:r>
            <a:r>
              <a:rPr lang="sk-SK" sz="1800" b="1" i="1" dirty="0">
                <a:solidFill>
                  <a:srgbClr val="000000"/>
                </a:solidFill>
                <a:effectLst/>
                <a:latin typeface="Arial"/>
                <a:cs typeface="Arial"/>
              </a:rPr>
              <a:t>odbremenený práve pre možnosť podania jedného DPH </a:t>
            </a:r>
            <a:r>
              <a:rPr lang="sk-SK" sz="1800" b="1" i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priznania </a:t>
            </a:r>
            <a:r>
              <a:rPr lang="sk-SK" sz="1800" b="1" i="1" dirty="0">
                <a:solidFill>
                  <a:srgbClr val="000000"/>
                </a:solidFill>
                <a:effectLst/>
                <a:latin typeface="Arial"/>
                <a:cs typeface="Arial"/>
              </a:rPr>
              <a:t>vo svojej krajine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. </a:t>
            </a:r>
            <a:endParaRPr lang="sk-SK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/>
            <a:r>
              <a:rPr lang="sk-SK" sz="18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Príklad: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Ak bude RSP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využívať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zjednodušenú schému OSS, v prípade dodania tovarov pre nezdaniteľné osoby v ČR, PL, HU, SK,.. bude miestom dodania týchto tovarov v tom-ktorom štáte spotreby, t.j. dodanie tovaru pôjde vždy s DPH sadzbou tej krajiny, do ktorej sa tovar dodáva. Následne RSP podá jedno DPH priznanie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 SR,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z ktorého bude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zrejmé,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aká časť DPH sa týka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každej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krajiny. Ostatné zostáva v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kompetencii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správcu dane, ktorý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je povinný následne distribuovať sumy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zahraničnej DPH do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jednotlivých krajín. </a:t>
            </a:r>
            <a:endParaRPr lang="sk-SK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464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accent5"/>
                </a:solidFill>
              </a:rPr>
              <a:t>DPH aspekt </a:t>
            </a:r>
            <a:endParaRPr lang="sk-SK" sz="2800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87176"/>
            <a:ext cx="9144000" cy="4846908"/>
          </a:xfrm>
        </p:spPr>
        <p:txBody>
          <a:bodyPr>
            <a:noAutofit/>
          </a:bodyPr>
          <a:lstStyle/>
          <a:p>
            <a:pPr algn="just"/>
            <a:endParaRPr lang="sk-SK" sz="2000" b="1" dirty="0" smtClean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RSP a daňová problematika v kontexte zložených plnení súvisiacich so subdodávateľskými dodávkami pre RSP</a:t>
            </a:r>
          </a:p>
          <a:p>
            <a:pPr algn="just"/>
            <a:endParaRPr lang="sk-SK" sz="20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Keď sa určitá činnosť skladá z viacerých plnení, vzniká otázka, či sa má táto činnosť považovať za jedno plnenie s jedným základom dane alebo za viaceré odlišné a nezávislé plnenia, ktoré sa posudzujú samostatne. V závislosti od tejto skutočnosti je potom rozhodujúce správne uplatnenie DPH režimu, či už v prípade správneho určenia miesta dodania,  uplatnenia správnej sadzby dane alebo oslobodenia od dane. Ak by sa plnenie posudzovalo ako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zložené dodanie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a teda ako celok, je potom otázne, ktoré plnenie je hlavné a ktoré vedľajšie. 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36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accent5"/>
                </a:solidFill>
              </a:rPr>
              <a:t>DPH aspekt </a:t>
            </a:r>
            <a:endParaRPr lang="sk-SK" sz="2800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87176"/>
            <a:ext cx="9144000" cy="4846908"/>
          </a:xfrm>
        </p:spPr>
        <p:txBody>
          <a:bodyPr>
            <a:noAutofit/>
          </a:bodyPr>
          <a:lstStyle/>
          <a:p>
            <a:pPr algn="just"/>
            <a:endParaRPr lang="sk-SK" sz="2000" b="1" dirty="0" smtClean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RSP a daňová problematika v kontexte zložených plnení súvisiacich so subdodávateľskými dodávkami pre RSP</a:t>
            </a:r>
          </a:p>
          <a:p>
            <a:pPr algn="just"/>
            <a:endParaRPr lang="sk-SK" sz="8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Problematika zložených plnení absentuje v domácej daňovej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legislatíve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ako aj v samotnej  smernice Rady 2006/112/ES o spoločnom systéme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DPH. Na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druhej strane v ustanoveniach ZDPH je definovaný pojem “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tovary alebo služby priamo alebo úzko </a:t>
            </a:r>
            <a:r>
              <a:rPr lang="sk-SK" sz="1800" b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súvisiace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”, ktoré nepriamo naznačujú rozlíšenie na hlavné a vedľajšie plnenie. 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7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Koncept zložených plnení predstavil Súdny dvor ES vo viacerých svojich rozhodnutiach, v ktorých definoval určité kritériá, ktoré by sa mali brať do úvahy, aby sa z hľadiska DPH určilo, či jedno plnenie, ktoré sa skladá z viacerých prvkov, sa má považovať za jeden zdaniteľný obchod alebo za viac odlišných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a samostatne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posudzovaných zdaniteľných obchodov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. 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7758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accent5"/>
                </a:solidFill>
              </a:rPr>
              <a:t>DPH aspekt </a:t>
            </a:r>
            <a:endParaRPr lang="sk-SK" sz="2800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87176"/>
            <a:ext cx="9144000" cy="4846908"/>
          </a:xfrm>
        </p:spPr>
        <p:txBody>
          <a:bodyPr>
            <a:noAutofit/>
          </a:bodyPr>
          <a:lstStyle/>
          <a:p>
            <a:pPr algn="just"/>
            <a:endParaRPr lang="sk-SK" sz="2000" b="1" dirty="0" smtClean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RSP a daňová problematika v kontexte zložených plnení súvisiacich so subdodávateľskými dodávkami pre RSP</a:t>
            </a:r>
          </a:p>
          <a:p>
            <a:pPr algn="just"/>
            <a:endParaRPr lang="sk-SK" sz="8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Súdny dvor ES ďalej uviedol, že vzhľadom na rozmanitosť obchodných operácií nie je možné dať úplný návod, ako pristupovať k problému správne vo všetkých prípadoch, a preto každý konkrétny prípad je potrebné posudzovať samostatne. </a:t>
            </a:r>
            <a:endParaRPr lang="sk-SK" sz="20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Pre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správne uplatnenie dane z pridanej hodnoty je v jednotlivých prípadoch vhodné najprv vykonať analýzu zdaniteľného obchodu a pozrieť sa, aký cieľ majú jednotlivé prvky plnenia pre zákazníka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. Na základe tejto analýzy bude možné určiť, či ide o jedno zložené plnenie s jedným základom dane alebo o viaceré odlišné plnenia. 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653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accent5"/>
                </a:solidFill>
              </a:rPr>
              <a:t>DPH aspekt </a:t>
            </a:r>
            <a:endParaRPr lang="sk-SK" sz="2800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87176"/>
            <a:ext cx="9144000" cy="4846908"/>
          </a:xfrm>
        </p:spPr>
        <p:txBody>
          <a:bodyPr>
            <a:noAutofit/>
          </a:bodyPr>
          <a:lstStyle/>
          <a:p>
            <a:pPr algn="just"/>
            <a:endParaRPr lang="sk-SK" sz="2000" b="1" dirty="0" smtClean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RSP a daňová problematika v kontexte zložených plnení súvisiacich so subdodávateľskými dodávkami pre RSP</a:t>
            </a:r>
          </a:p>
          <a:p>
            <a:pPr algn="just"/>
            <a:endParaRPr lang="sk-SK" sz="8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Z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judikatúry Súdneho dvora ES vyplýva,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že každé plnenie má byť zvyčajne považované za odlišné a nezávislé. </a:t>
            </a:r>
            <a:endParaRPr lang="sk-SK" sz="2000" b="1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Za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určitých okolností však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viaceré formálne odlišné plnenia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ktoré môžu byť poskytnuté oddelene, sa musia, ak nie sú nezávislé, považovať za </a:t>
            </a:r>
            <a:r>
              <a:rPr lang="sk-SK" sz="2000" b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jedno plnenie.</a:t>
            </a:r>
            <a:endParaRPr lang="en-GB" sz="2000" u="sng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Plnenie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musí byť považované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za vedľajšie k hlavnému plneniu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najmä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 vtedy, ak pre zákazníka nepredstavuje cieľ, ale je prostriedkom lepšieho využitia hlavného plnenia</a:t>
            </a:r>
            <a:r>
              <a:rPr lang="sk-SK" sz="2000" dirty="0">
                <a:effectLst/>
              </a:rPr>
              <a:t>. </a:t>
            </a:r>
            <a:endParaRPr lang="en-GB" sz="2000" dirty="0">
              <a:effectLst/>
            </a:endParaRPr>
          </a:p>
          <a:p>
            <a:pPr algn="just"/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9369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accent5"/>
                </a:solidFill>
              </a:rPr>
              <a:t>DPH aspekt </a:t>
            </a:r>
            <a:endParaRPr lang="sk-SK" sz="2800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87176"/>
            <a:ext cx="9144000" cy="4970824"/>
          </a:xfrm>
        </p:spPr>
        <p:txBody>
          <a:bodyPr>
            <a:noAutofit/>
          </a:bodyPr>
          <a:lstStyle/>
          <a:p>
            <a:pPr algn="just"/>
            <a:r>
              <a:rPr lang="sk-SK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Základné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atribúty pri rozhodovaní v prípade jedného zloženého plnenia:</a:t>
            </a:r>
            <a:endParaRPr lang="en-GB" sz="20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285750" lvl="0" indent="-285750" algn="just">
              <a:buFont typeface="Wingdings" charset="2"/>
              <a:buChar char="Ø"/>
            </a:pP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každé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dodanie služby musí byť samostatne posúdené ako jednoznančné a nezávislé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,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285750" lvl="0" indent="-285750" algn="just">
              <a:buFont typeface="Wingdings" charset="2"/>
              <a:buChar char="Ø"/>
            </a:pP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plnenie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ktoré zahŕňa z ekonomického hľadiska jednu službu, by nemalo byť umelo rozdelené, aby nedochádzalo k skresleniu fungovania systému DPH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,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285750" lvl="0" indent="-285750" algn="just">
              <a:buFont typeface="Wingdings" charset="2"/>
              <a:buChar char="Ø"/>
            </a:pP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je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potrebné zistiť zásadné charakteristické znaky operácií, aby sa dalo určiť, či zdaniteľná osoba dodáva zákazníkom niekoľko odlišných hlavných služieb alebo jednu službu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,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285750" lvl="0" indent="-285750" algn="just">
              <a:buFont typeface="Wingdings" charset="2"/>
              <a:buChar char="Ø"/>
            </a:pP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služba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musí byť zohľadňovaná ako vedľajšia služba k hlavnej službe, ak pre zákazníkov neposkytuje cieľ sám o sebe, ale poskytuje možnosť lepšieho využitia hlavnej služby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,</a:t>
            </a:r>
            <a:endParaRPr lang="sk-SK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285750" lvl="0" indent="-285750" algn="just">
              <a:buFont typeface="Wingdings" charset="2"/>
              <a:buChar char="Ø"/>
            </a:pP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skutočnosť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že je platená jedna cena, nie je rozhodujúca, i keď jedna cena môže navodiť, že ide o jednu službu, fakturácia celkovej sumy môže byť len indíciou. Vyhotovenie jednej faktúry v prípade poskytnutia viacerých transakcií neznamená, že ide o jedno plnenie. Na druhej strane skutočnosť, keby sú viaceré transakcie fakturované zvlášť, nemá vplyv na záver, že ide o jedno zložené plnenie. 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sk-SK" sz="18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1145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accent5"/>
                </a:solidFill>
              </a:rPr>
              <a:t>DPH aspekt </a:t>
            </a:r>
            <a:endParaRPr lang="sk-SK" sz="2800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87176"/>
            <a:ext cx="9144000" cy="4970824"/>
          </a:xfrm>
        </p:spPr>
        <p:txBody>
          <a:bodyPr>
            <a:noAutofit/>
          </a:bodyPr>
          <a:lstStyle/>
          <a:p>
            <a:pPr algn="just"/>
            <a:endParaRPr lang="sk-SK" sz="2000" b="1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Záver: </a:t>
            </a:r>
            <a:endParaRPr lang="sk-SK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Vzhľadom na odlišnosti obchodných transakcií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nie je možné dať vyčerpávajúcu odpoveď a jednoznačný postup/návod na rozlíšenie medzi pojmami „jedno zložené plnenie“ a „samostatné plnenie“. </a:t>
            </a:r>
            <a:endParaRPr lang="sk-SK" sz="1800" b="1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sk-SK" sz="18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Vo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všeobecnosti je však možné konštatovať, že ak platiteľ dane poskytuje svojmu zákazníkovi plnenie pozostávajúce z viacerých prvkov, je potrebné vykonať analýzu týchto plnení, pozrieť sa na cieľ, ktorý predstavujú jeho jednotlivé prvky pre zákazníka a na základe toho vie stanoviť, či ide o jedno plnenie, na ktoré sa vzťahuje daňový režim hlavného plnenia, alebo či ide o samostatné plnenia. 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sk-SK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081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 smtClean="0">
                <a:solidFill>
                  <a:schemeClr val="tx1"/>
                </a:solidFill>
              </a:rPr>
              <a:t>DPH aspekt</a:t>
            </a:r>
            <a:endParaRPr lang="sk-SK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252132"/>
            <a:ext cx="8852451" cy="3810001"/>
          </a:xfrm>
        </p:spPr>
        <p:txBody>
          <a:bodyPr>
            <a:noAutofit/>
          </a:bodyPr>
          <a:lstStyle/>
          <a:p>
            <a:pPr algn="just"/>
            <a:r>
              <a:rPr lang="sk-SK" b="1" dirty="0">
                <a:solidFill>
                  <a:srgbClr val="0033CC"/>
                </a:solidFill>
                <a:effectLst/>
                <a:latin typeface="Arial"/>
                <a:cs typeface="Arial"/>
              </a:rPr>
              <a:t>Ad </a:t>
            </a:r>
            <a:r>
              <a:rPr lang="sk-SK" b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a) </a:t>
            </a:r>
            <a:r>
              <a:rPr lang="sk-SK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Čo sa považuje za </a:t>
            </a:r>
            <a:r>
              <a:rPr lang="sk-SK" b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aktivitu sociálnej ekonomiky</a:t>
            </a:r>
            <a:r>
              <a:rPr lang="sk-SK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?</a:t>
            </a:r>
            <a:endParaRPr lang="en-GB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sk-SK" sz="16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Cieľom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RSP by malo byť dosahovanie merateľného pozitívneho vplyvu, ktorým je napĺňanie verejného alebo komunitného záujmu. 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sk-SK" sz="20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Pod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napĺňaním verejného alebo komunitného záujmu sa rozumie </a:t>
            </a:r>
            <a:r>
              <a:rPr lang="sk-SK" sz="20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poskytovanie spoločensky prospešnej služby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za ktorú možno považovať  </a:t>
            </a:r>
            <a:r>
              <a:rPr lang="sk-SK" sz="2000" b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niektorú z nasledovných aktivít:</a:t>
            </a:r>
            <a:endParaRPr lang="en-GB" sz="2000" b="1" u="sng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3017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accent5"/>
                </a:solidFill>
              </a:rPr>
              <a:t>DPH aspekt </a:t>
            </a:r>
            <a:endParaRPr lang="sk-SK" sz="2800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87176"/>
            <a:ext cx="9144000" cy="4970824"/>
          </a:xfrm>
        </p:spPr>
        <p:txBody>
          <a:bodyPr>
            <a:noAutofit/>
          </a:bodyPr>
          <a:lstStyle/>
          <a:p>
            <a:pPr algn="just"/>
            <a:endParaRPr lang="sk-SK" sz="2000" b="1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Príklad: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RSP poskytuje upratovacie služby pre OP, kedy časť týchlo služieb si subdodávateľsky zaobstaráva od tretej strany. Je možné pre RSP uplatniť zníženú DPH sadzbu?</a:t>
            </a:r>
            <a:endParaRPr lang="sk-SK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sk-SK" sz="18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 prvom rade za účelom zodpovedania otázky je podstatné určiť, o aký typ plnenia ide, t.j.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č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i ide o 2 samostatné dodania pre OP alebo môže ísť o jedno zložené plnenie, ktoré by sa mohlo fakturovať vo vzťahu RSP - OP v režime zníženej DPH sadzby.</a:t>
            </a:r>
          </a:p>
          <a:p>
            <a:pPr algn="just"/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Ak by subdodávateľská časť plnenia nepredstavovala hlavný cieľ pre OP, je potrebné ju fakturovať osobitne vo vzťahu k RSP, kedy následne pri refakturácii týchto subdodávateľských služieb je s veľkou pravdepodobnosťou narušená daňová neutralita súvisiaca s problematikou narúšania hospodárskej súťaže.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sk-SK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8349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accent5"/>
                </a:solidFill>
              </a:rPr>
              <a:t>DPH aspekt </a:t>
            </a:r>
            <a:endParaRPr lang="sk-SK" sz="2800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87176"/>
            <a:ext cx="9144000" cy="4970824"/>
          </a:xfrm>
        </p:spPr>
        <p:txBody>
          <a:bodyPr>
            <a:noAutofit/>
          </a:bodyPr>
          <a:lstStyle/>
          <a:p>
            <a:pPr algn="just"/>
            <a:endParaRPr lang="sk-SK" sz="20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 danom prípade by odporúčanie pre RSP bolo také, aby pri fakturácii vo vzťahi k OP uplatňovali základnú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20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%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DPH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sadzbu,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nakoľko ak by uplatnilo RSP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iný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režim (zníženú 10%-tnú DPH sadzbu), len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ťažko by argumentačne ustál a vyvrátil domnienku o narúšaní hospodárskej súťaže</a:t>
            </a:r>
            <a:r>
              <a:rPr lang="sk-SK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.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Časť „typovo rovnakých“ služieb obstaráva totiž RSP od tretích strán v režime základnej DPH sadzby, čím by preukazateľne dochádzalo k narúšaniu zásady daňovej neutrality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ako jednej zo základných zásad optimálneho daňového systému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.</a:t>
            </a:r>
          </a:p>
          <a:p>
            <a:pPr algn="just"/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 neposlednom rade z prijatých služieb si RSP odpočítava vstupnú DPH sadzbu vo výške 20%, kedy v podstate „to isté“ plnenie poskytované na výstupe by nemal fakturoval so zníženou DPH sadzbu, nakoľko by týmto spôsobom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preukázateľne dochádzalo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ku kráteniu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DPH na výstupe.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sk-SK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2988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tx1"/>
                </a:solidFill>
              </a:rPr>
              <a:t>DPH aspekt </a:t>
            </a:r>
            <a:r>
              <a:rPr lang="sk-SK" sz="2800" dirty="0">
                <a:solidFill>
                  <a:schemeClr val="tx1"/>
                </a:solidFill>
              </a:rPr>
              <a:t>– </a:t>
            </a:r>
            <a:r>
              <a:rPr lang="sk-SK" sz="2800" dirty="0" smtClean="0">
                <a:solidFill>
                  <a:schemeClr val="tx1"/>
                </a:solidFill>
              </a:rPr>
              <a:t>subjekt SE</a:t>
            </a:r>
            <a:endParaRPr lang="sk-SK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011092"/>
            <a:ext cx="8852451" cy="4711441"/>
          </a:xfrm>
        </p:spPr>
        <p:txBody>
          <a:bodyPr>
            <a:noAutofit/>
          </a:bodyPr>
          <a:lstStyle/>
          <a:p>
            <a:pPr algn="just"/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 - </a:t>
            </a:r>
            <a:r>
              <a:rPr lang="sk-SK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Subjektom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sociálnej ekonomiky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je občianske združenie, nadácia, neinvestičný fond, nezisková organizácia, účelové zariadenie cirkvi, obchodná spoločnosť, družstvo alebo fyzická osoba (podnikateľ- zamestnávateľ, ktorí: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lvl="0" algn="just"/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nie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sú väčšinovo riadení štátnym orgánom, štátny orgán ich z väčšej miery nefinancuje, nevymenuváva ani nevolí štatutárny orgán ani viac ako polovicu jeho členov a nevymenuváva a ani nevolí viac ako polovicu členov riadiaceho alebo dozorného orgánu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lvl="0" algn="just"/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vykonávajú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hospodársku alebo nehospodársku činnosť v rámci aktivít sociálnej ekonomiky, a ak podnikajú alebo vykonávajú inú zárobkovú činnosť, nevykonávajú ju výhradne na účely dosiahnutia zisku alebo zisk z nej používajú spôsobom podľa zákona č.112/2018 Z.z. o sociálnej ekonomike a sociálnych podnikoch.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lvl="0" algn="just"/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4370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747" y="1448321"/>
            <a:ext cx="8852450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tx1"/>
                </a:solidFill>
              </a:rPr>
              <a:t>DPH aspekt </a:t>
            </a:r>
            <a:r>
              <a:rPr lang="sk-SK" sz="2800" dirty="0">
                <a:solidFill>
                  <a:schemeClr val="tx1"/>
                </a:solidFill>
              </a:rPr>
              <a:t>– </a:t>
            </a:r>
            <a:r>
              <a:rPr lang="sk-SK" sz="2800" dirty="0" smtClean="0">
                <a:solidFill>
                  <a:schemeClr val="tx1"/>
                </a:solidFill>
              </a:rPr>
              <a:t>subjekt (orgán) verejnej správy</a:t>
            </a:r>
            <a:endParaRPr lang="sk-SK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011092"/>
            <a:ext cx="8852451" cy="4711441"/>
          </a:xfrm>
        </p:spPr>
        <p:txBody>
          <a:bodyPr>
            <a:noAutofit/>
          </a:bodyPr>
          <a:lstStyle/>
          <a:p>
            <a:pPr algn="just"/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Vychádzajúc z §3 zákona č. 523/2004 zákona o rozpočtových pravidlách verejnej správy Z.z. („Zákon o RPVS“), sa za subjekty verejnej správy sa považujú také právnické osoby zapísané v registri organizácií vedenom Štatistickým úradom Slovenskej republiky, ktoré sú zaradené vo verejnej správe v súlade s jednotnou metodikou platnou pre Európsku úniu, a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to:</a:t>
            </a:r>
          </a:p>
          <a:p>
            <a:pPr algn="just"/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lvl="0" algn="just"/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v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ústrednej správe, 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lvl="0" algn="just"/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v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 územnej samospráve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lvl="0" algn="just"/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vo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fondoch sociálneho poistenia a fondoch zdravotného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poistenia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7312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747" y="1448321"/>
            <a:ext cx="8852450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tx1"/>
                </a:solidFill>
              </a:rPr>
              <a:t>DPH aspekt </a:t>
            </a:r>
            <a:r>
              <a:rPr lang="sk-SK" sz="2800" dirty="0">
                <a:solidFill>
                  <a:schemeClr val="tx1"/>
                </a:solidFill>
              </a:rPr>
              <a:t>– </a:t>
            </a:r>
            <a:r>
              <a:rPr lang="sk-SK" sz="2800" dirty="0" smtClean="0">
                <a:solidFill>
                  <a:schemeClr val="tx1"/>
                </a:solidFill>
              </a:rPr>
              <a:t>subjekt (orgán) verejnej správy</a:t>
            </a:r>
            <a:endParaRPr lang="sk-SK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011092"/>
            <a:ext cx="8852451" cy="4711441"/>
          </a:xfrm>
        </p:spPr>
        <p:txBody>
          <a:bodyPr>
            <a:noAutofit/>
          </a:bodyPr>
          <a:lstStyle/>
          <a:p>
            <a:pPr algn="just"/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Ustanovenie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taxatívne nešpecifikuje jednotlivé subjekty verejnej správy, ale vytvára pomyselný okruh týchto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subjektov:</a:t>
            </a:r>
          </a:p>
          <a:p>
            <a:pPr algn="just"/>
            <a:endParaRPr lang="en-GB" sz="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ad i) </a:t>
            </a:r>
            <a:r>
              <a:rPr lang="sk-SK" sz="2000" b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V ústrednej správe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sa vykazujú štátne rozpočtové organizácie a štátne príspevkové organizácie, štátne účelové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fondy,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Slovenský pozemkový fond, verejné vysoké školy a ďalšie subjekty, ktoré sú zapísané a zaradené v registri v ústrednej správe. </a:t>
            </a:r>
            <a:endParaRPr lang="sk-SK" sz="20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2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a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d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ii) </a:t>
            </a:r>
            <a:r>
              <a:rPr lang="sk-SK" sz="2000" b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V územnej samospráve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sa vykazujú obce a vyššie územné celky a nimi zriadené rozpočtové organizácie a príspevkové organizácie, ako aj ďalšie subjekty, ktoré sú zapísané a zaradené v registri v územnej samospráve. </a:t>
            </a:r>
          </a:p>
          <a:p>
            <a:pPr algn="just"/>
            <a:endParaRPr lang="en-GB" sz="2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a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d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iii) </a:t>
            </a:r>
            <a:r>
              <a:rPr lang="sk-SK" sz="20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Vo fondoch </a:t>
            </a:r>
            <a:r>
              <a:rPr lang="sk-SK" sz="2000" u="sng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SP </a:t>
            </a:r>
            <a:r>
              <a:rPr lang="sk-SK" sz="20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a fondoch </a:t>
            </a:r>
            <a:r>
              <a:rPr lang="sk-SK" sz="2000" u="sng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ZP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sa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vykazuje Sociálna poisťovňa a zdravotné poisťovne.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lvl="0" algn="just"/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5918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accent5"/>
                </a:solidFill>
              </a:rPr>
              <a:t>DPH aspekt </a:t>
            </a:r>
            <a:endParaRPr lang="sk-SK" sz="2800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87176"/>
            <a:ext cx="9144000" cy="4970824"/>
          </a:xfrm>
        </p:spPr>
        <p:txBody>
          <a:bodyPr>
            <a:noAutofit/>
          </a:bodyPr>
          <a:lstStyle/>
          <a:p>
            <a:pPr algn="just"/>
            <a:endParaRPr lang="sk-SK" sz="8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Príklad: RSP bude poskytovať služby priania bielizne pre nemocnice. Aký bude DPH režim?</a:t>
            </a:r>
            <a:endParaRPr lang="sk-SK" sz="700" b="1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Pri prvotnom úsudku sa javí, že nakoľko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je nemocnica považovaná za subjekt verejnej správy,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bude môcť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prijímať plnenia v postavení inej ako zdaniteľnej osoby. </a:t>
            </a:r>
            <a:r>
              <a:rPr lang="sk-SK" sz="18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Ak však nemocnica má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postavenie zdaniteľnej </a:t>
            </a:r>
            <a:r>
              <a:rPr lang="sk-SK" sz="18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osoby, vylučuje ju to z podmienky OP, aj napriek tomu, že je evidovaná ako subjekt verejnej správy, zdravotnícke zariadenie v akcionárskej pôsobnosti MZ SR.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 Svoju činnosť vykonáva ako podnikateľský subjekt – a.s. v zmysle Obchodného zákonníka a príjmy za zdravotnú starostlivosť podliehajú daňovej povinnosti a zostaveniu účtovnej závierky podľa postupov účtovania pre podnikateľov. Takáto nemocnica je ako daňový subjekt registrovaná na daňové účely u správcu dane a má vydané DIČ v súvislosti s výkonom podnikateľskej činnosti, čo jej znemožňuje prijímanie služby od RSP so zvýhodneným DPH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režimom. Hlavná úloha, na ktorú  bola nemocnica zriadená nie je vystupovať ako orgán verejnej moci, ale primárne na podnikateľstká činnosť, čo ju vylučuje zo sféry uplatnenia 10% sadzby od RSP.</a:t>
            </a:r>
            <a:r>
              <a:rPr lang="en-GB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</a:p>
          <a:p>
            <a:r>
              <a:rPr lang="sk-SK" sz="1800" dirty="0">
                <a:effectLst/>
              </a:rPr>
              <a:t> </a:t>
            </a:r>
            <a:endParaRPr lang="en-GB" sz="1800" dirty="0">
              <a:effectLst/>
            </a:endParaRPr>
          </a:p>
          <a:p>
            <a:pPr algn="just"/>
            <a:endParaRPr lang="sk-SK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5358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tx1"/>
                </a:solidFill>
              </a:rPr>
              <a:t>DPH aspekt </a:t>
            </a:r>
            <a:endParaRPr lang="sk-SK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011092"/>
            <a:ext cx="8852451" cy="471144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b="1" dirty="0">
                <a:solidFill>
                  <a:srgbClr val="0033CC"/>
                </a:solidFill>
                <a:effectLst/>
                <a:latin typeface="Arial"/>
                <a:cs typeface="Arial"/>
              </a:rPr>
              <a:t>Ad d</a:t>
            </a:r>
            <a:r>
              <a:rPr lang="sk-SK" b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) </a:t>
            </a:r>
            <a:r>
              <a:rPr lang="sk-SK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Čo sa rozumie narúšaním hospodárskej súťaže?</a:t>
            </a:r>
            <a:endParaRPr lang="en-GB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 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Na to, aby mohol RSC uplatniť zníženú sadzbu DPH na tovary a služby pre oprávneného zákazníka, malo by ísť o také zdaniteľné plnenia, ktorá majú svojou povahou sociálny rozmer a neexistuje žiadna skutočná možnosť, aby túto činnosť vykonávali iné subjekty, takže neexistuje ani žiadna možnosť narušenia hospodárskej súťaže.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 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7312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tx1"/>
                </a:solidFill>
              </a:rPr>
              <a:t>DPH aspekt </a:t>
            </a:r>
            <a:endParaRPr lang="sk-SK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011092"/>
            <a:ext cx="8852451" cy="471144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Za prejavy obmedzujúce hospodársku súťaž, inými slovami za postupy, ktoré bránia konkurencieschopnosti v podnikaní možno považovať rôzne postupy týkajúce sa dojednania cenotvorby, rozdelenia trhu či zákazníkov za účelom zneužívania dominantného postavenia spoločnosťou, rôzne dohody o dočasnom či trvalom spojení podnikov, ďalej tiež poskytnutie finančnej pomoci zo strany štátu pre určité vybrané súkromné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spoloč</a:t>
            </a:r>
            <a:r>
              <a:rPr lang="en-GB" sz="1800" dirty="0" err="1" smtClean="0">
                <a:solidFill>
                  <a:srgbClr val="000000"/>
                </a:solidFill>
                <a:effectLst/>
                <a:latin typeface="Arial"/>
                <a:cs typeface="Arial"/>
              </a:rPr>
              <a:t>nosti</a:t>
            </a:r>
            <a:r>
              <a:rPr lang="en-GB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Smernica rady 2006/112/ES, ktorá bola prevzatá aj do národnej legislatívy v podobe ZDPH, ako aj samotná daňová legislatíva absentujú od vymedzenia zákonnej definície, čo presne sa rozumie za „</a:t>
            </a:r>
            <a:r>
              <a:rPr lang="sk-SK" sz="1800" i="1" dirty="0">
                <a:solidFill>
                  <a:srgbClr val="000000"/>
                </a:solidFill>
                <a:effectLst/>
                <a:latin typeface="Arial"/>
                <a:cs typeface="Arial"/>
              </a:rPr>
              <a:t>narúšanie hospodárskej súťaže nezlučiteľnej s vnútorným trhom.“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Z tohto dôvodu je potrebné posudzovať každý prípad činnosti sociálneho podniku individuálne a nájsť vhodné argumenty vyvracajúc možné pochybnosti, kedy by konanie / činnosť RSP narúšala hospodársku činnosť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.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505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tx1"/>
                </a:solidFill>
              </a:rPr>
              <a:t>DPH aspekt </a:t>
            </a:r>
            <a:endParaRPr lang="sk-SK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011092"/>
            <a:ext cx="8852451" cy="471144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18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Možné argumenty </a:t>
            </a:r>
            <a:r>
              <a:rPr lang="sk-SK" sz="1800" b="1" i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v prospech vyvrátenia tvrdenia „narúšania hospodárskej súťaže“</a:t>
            </a:r>
            <a:r>
              <a:rPr lang="sk-SK" sz="1800" b="1" i="1" u="sng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285750" lvl="0" indent="-285750" algn="just">
              <a:buFont typeface="Arial"/>
              <a:buChar char="•"/>
            </a:pP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Regulácia ceny/finančná úľava verzus možnosť nižšej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daňovej sadzby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b="1" i="1" dirty="0">
                <a:solidFill>
                  <a:srgbClr val="000000"/>
                </a:solidFill>
                <a:effectLst/>
                <a:latin typeface="Arial"/>
                <a:cs typeface="Arial"/>
              </a:rPr>
              <a:t>V prípade RSP ide zo strany štátu o možnosť použitia nižšej daňovej sadzby, a teda nejde o poskytnutie finančnej úľavy/grantu či inej formy úľavy v peňažnej podobe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ktorá by sa mohla javiť ako narúšanie hospodárskej súťaže v podobe poskytnutia štátnej pomoci</a:t>
            </a:r>
            <a:r>
              <a:rPr lang="en-GB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endParaRPr lang="en-GB" sz="18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18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285750" lvl="0" indent="-285750" algn="just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 Ďalším argumentom v prospech vyvrátenia tohto tvrdenia je skutočnosť, že ak by aj išlo o štátnu pomoc,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nie je poskytovaná pre súkromný sektor,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ale naopak sleduje sa verejný záujem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a navyše </a:t>
            </a:r>
            <a:r>
              <a:rPr lang="sk-SK" sz="1800" b="1" i="1" dirty="0">
                <a:solidFill>
                  <a:srgbClr val="000000"/>
                </a:solidFill>
                <a:effectLst/>
                <a:latin typeface="Arial"/>
                <a:cs typeface="Arial"/>
              </a:rPr>
              <a:t>tento „typ“ štátnej pomoci je poskytovaný za účelom podpory malých podnikov a podpory podnikania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ako takej, ktorá je na celoeurópskej platforme povolená a zároveň nenarúša hospodársku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súťaž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505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tx1"/>
                </a:solidFill>
              </a:rPr>
              <a:t>DPH aspekt </a:t>
            </a:r>
            <a:endParaRPr lang="sk-SK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011092"/>
            <a:ext cx="8852451" cy="471144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18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Možné argumenty </a:t>
            </a:r>
            <a:r>
              <a:rPr lang="sk-SK" sz="1800" b="1" i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v prospech vyvrátenia tvrdenia „narúšania hospodárskej súťaže“</a:t>
            </a:r>
            <a:r>
              <a:rPr lang="sk-SK" sz="1800" b="1" i="1" u="sng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285750" lvl="0" indent="-285750" algn="just">
              <a:buFont typeface="Arial"/>
              <a:buChar char="•"/>
            </a:pPr>
            <a:r>
              <a:rPr lang="sk-SK" sz="18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Solidarita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verzus konkurencieschopnosť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b="1" i="1" dirty="0">
                <a:solidFill>
                  <a:srgbClr val="000000"/>
                </a:solidFill>
                <a:effectLst/>
                <a:latin typeface="Arial"/>
                <a:cs typeface="Arial"/>
              </a:rPr>
              <a:t>V neposlednom rade, jedným zo základných pilierov sociálnej ekonomiky je solidarita, t.j. spolupatričnosť, vzájomná pomoc za účelom napĺňania predovšetkým sociálnych cieľov a potrieb verejného sektora, ktoré možno dosiahnuť poskytovaním spoločensky prospešných služieb, čo je podľa nášho názoru v rozpore so súťaživosťou (konkurencieschopnosťou), ktorá je naopak prejavom bežnej podnikateľskej činnosti, s čím súvisí aj problematika možného narúšania hospodárskej súťaže</a:t>
            </a:r>
            <a:r>
              <a:rPr lang="sk-SK" sz="1800" i="1" dirty="0">
                <a:solidFill>
                  <a:srgbClr val="000000"/>
                </a:solidFill>
                <a:effectLst/>
                <a:latin typeface="Arial"/>
                <a:cs typeface="Arial"/>
              </a:rPr>
              <a:t>. </a:t>
            </a:r>
            <a:endParaRPr lang="sk-SK" sz="1800" i="1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sk-SK" sz="1800" i="1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r>
              <a:rPr lang="sk-SK" sz="1800" i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 ohľadom na viaceré rozsudky ESD - </a:t>
            </a:r>
            <a:r>
              <a:rPr lang="sk-SK" sz="18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nepredstavuje selektívnu výhodu, a teda nie je považované za štátnu pomoc, ktorá by narúšala hospodársku súťaž.</a:t>
            </a:r>
            <a:endParaRPr lang="sk-SK" sz="18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967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 smtClean="0">
                <a:solidFill>
                  <a:schemeClr val="tx1"/>
                </a:solidFill>
              </a:rPr>
              <a:t>DPH aspekt – </a:t>
            </a:r>
            <a:r>
              <a:rPr lang="sk-SK" sz="3200" dirty="0" smtClean="0">
                <a:solidFill>
                  <a:schemeClr val="tx1"/>
                </a:solidFill>
              </a:rPr>
              <a:t>aktivity SE</a:t>
            </a:r>
            <a:endParaRPr lang="sk-SK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252132"/>
            <a:ext cx="8852451" cy="4605867"/>
          </a:xfrm>
        </p:spPr>
        <p:txBody>
          <a:bodyPr>
            <a:noAutofit/>
          </a:bodyPr>
          <a:lstStyle/>
          <a:p>
            <a:pPr algn="just"/>
            <a:r>
              <a:rPr lang="sk-SK" sz="19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a</a:t>
            </a:r>
            <a:r>
              <a:rPr lang="sk-SK" sz="1900" dirty="0">
                <a:solidFill>
                  <a:srgbClr val="000000"/>
                </a:solidFill>
                <a:effectLst/>
                <a:latin typeface="Arial"/>
                <a:cs typeface="Arial"/>
              </a:rPr>
              <a:t>) poskytovanie zdravotnej starostlivosti,</a:t>
            </a:r>
            <a:endParaRPr lang="en-GB" sz="19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900" dirty="0">
                <a:solidFill>
                  <a:srgbClr val="000000"/>
                </a:solidFill>
                <a:effectLst/>
                <a:latin typeface="Arial"/>
                <a:cs typeface="Arial"/>
              </a:rPr>
              <a:t>b) poskytovanie sociálnej pomoci a humanitárna starostlivosť,</a:t>
            </a:r>
            <a:endParaRPr lang="en-GB" sz="19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900" dirty="0">
                <a:solidFill>
                  <a:srgbClr val="000000"/>
                </a:solidFill>
                <a:effectLst/>
                <a:latin typeface="Arial"/>
                <a:cs typeface="Arial"/>
              </a:rPr>
              <a:t>c) tvorba, rozvoj, ochrana, obnova a prezentácia duchovných a kultúrnych hodnôt,</a:t>
            </a:r>
            <a:endParaRPr lang="en-GB" sz="19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900" dirty="0">
                <a:solidFill>
                  <a:srgbClr val="000000"/>
                </a:solidFill>
                <a:effectLst/>
                <a:latin typeface="Arial"/>
                <a:cs typeface="Arial"/>
              </a:rPr>
              <a:t>d) ochrana ľudských práv a základných slobôd,</a:t>
            </a:r>
            <a:endParaRPr lang="en-GB" sz="19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900" dirty="0">
                <a:solidFill>
                  <a:srgbClr val="000000"/>
                </a:solidFill>
                <a:effectLst/>
                <a:latin typeface="Arial"/>
                <a:cs typeface="Arial"/>
              </a:rPr>
              <a:t>e) vzdelávanie, výchova a rozvoj telesnej kultúry,</a:t>
            </a:r>
            <a:endParaRPr lang="en-GB" sz="19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900" dirty="0">
                <a:solidFill>
                  <a:srgbClr val="000000"/>
                </a:solidFill>
                <a:effectLst/>
                <a:latin typeface="Arial"/>
                <a:cs typeface="Arial"/>
              </a:rPr>
              <a:t>f) výskum, vývoj, vedecko-technické služby a informačné služby,</a:t>
            </a:r>
            <a:endParaRPr lang="en-GB" sz="19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900" dirty="0">
                <a:solidFill>
                  <a:srgbClr val="000000"/>
                </a:solidFill>
                <a:effectLst/>
                <a:latin typeface="Arial"/>
                <a:cs typeface="Arial"/>
              </a:rPr>
              <a:t>g) tvorba a ochrana životného prostredia a ochrana zdravia obyvateľstva,</a:t>
            </a:r>
            <a:endParaRPr lang="en-GB" sz="19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900" dirty="0">
                <a:solidFill>
                  <a:srgbClr val="000000"/>
                </a:solidFill>
                <a:effectLst/>
                <a:latin typeface="Arial"/>
                <a:cs typeface="Arial"/>
              </a:rPr>
              <a:t>h) služby na podporu regionálneho rozvoja a zamestnanosti,</a:t>
            </a:r>
            <a:endParaRPr lang="en-GB" sz="19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900" dirty="0">
                <a:solidFill>
                  <a:srgbClr val="000000"/>
                </a:solidFill>
                <a:effectLst/>
                <a:latin typeface="Arial"/>
                <a:cs typeface="Arial"/>
              </a:rPr>
              <a:t>i) zabezpečovanie bývania, správy, údržby a obnovy bytového fondu,</a:t>
            </a:r>
            <a:endParaRPr lang="en-GB" sz="19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900" dirty="0">
                <a:solidFill>
                  <a:srgbClr val="000000"/>
                </a:solidFill>
                <a:effectLst/>
                <a:latin typeface="Arial"/>
                <a:cs typeface="Arial"/>
              </a:rPr>
              <a:t>j) poskytovanie finančných prostriedkov subjektom sociálnej ekonomiky na vykonávanie spoločensky prospešnej služby podľa písmen a) až i)</a:t>
            </a:r>
            <a:r>
              <a:rPr lang="sk-SK" sz="19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.</a:t>
            </a:r>
            <a:endParaRPr lang="en-GB" sz="19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01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tx1"/>
                </a:solidFill>
              </a:rPr>
              <a:t>DPH aspekt </a:t>
            </a:r>
            <a:endParaRPr lang="sk-SK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776821"/>
            <a:ext cx="8852451" cy="3945712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Ø"/>
            </a:pPr>
            <a:r>
              <a:rPr lang="sk-SK" sz="1800" b="1" dirty="0" smtClean="0">
                <a:solidFill>
                  <a:srgbClr val="000000"/>
                </a:solidFill>
                <a:latin typeface="Arial"/>
                <a:cs typeface="Arial"/>
              </a:rPr>
              <a:t>Judikát </a:t>
            </a:r>
            <a:r>
              <a:rPr lang="sk-SK" sz="1800" b="1" dirty="0">
                <a:solidFill>
                  <a:srgbClr val="000000"/>
                </a:solidFill>
                <a:latin typeface="Arial"/>
                <a:cs typeface="Arial"/>
              </a:rPr>
              <a:t>ESD : </a:t>
            </a:r>
            <a:r>
              <a:rPr lang="sk-SK" sz="1800" b="1" u="sng" dirty="0">
                <a:solidFill>
                  <a:srgbClr val="000000"/>
                </a:solidFill>
                <a:latin typeface="Arial"/>
                <a:cs typeface="Arial"/>
              </a:rPr>
              <a:t>C‑596/19 P </a:t>
            </a:r>
            <a:r>
              <a:rPr lang="sk-SK" sz="1800" b="1" dirty="0">
                <a:solidFill>
                  <a:srgbClr val="000000"/>
                </a:solidFill>
                <a:latin typeface="Arial"/>
                <a:cs typeface="Arial"/>
              </a:rPr>
              <a:t>- </a:t>
            </a:r>
            <a:r>
              <a:rPr lang="sk-SK" sz="1800" dirty="0">
                <a:solidFill>
                  <a:srgbClr val="000000"/>
                </a:solidFill>
                <a:latin typeface="Arial"/>
                <a:cs typeface="Arial"/>
              </a:rPr>
              <a:t>týkajúci sa Maďarska, ktorý sa zaoberal daňovým systémom (progresívnym systémom zdaňovania) z hľadiska pravidiel štátnej pomoci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algn="just"/>
            <a:endParaRPr lang="en-GB" sz="7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>
              <a:buFont typeface="Wingdings" charset="2"/>
              <a:buChar char="Ø"/>
            </a:pPr>
            <a:r>
              <a:rPr lang="sk-SK" sz="1800" b="1" u="sng" dirty="0">
                <a:solidFill>
                  <a:srgbClr val="000000"/>
                </a:solidFill>
                <a:latin typeface="Arial"/>
                <a:cs typeface="Arial"/>
              </a:rPr>
              <a:t>Prejudiciálna otázka</a:t>
            </a:r>
            <a:r>
              <a:rPr lang="sk-SK" sz="1800" dirty="0">
                <a:solidFill>
                  <a:srgbClr val="000000"/>
                </a:solidFill>
                <a:latin typeface="Arial"/>
                <a:cs typeface="Arial"/>
              </a:rPr>
              <a:t>: Je možné považovať určité daňové zvýhodnenie, za narúšanie hospodárskej súťaže v dôsledku poskytovania štátnej pomoci pre týchto daňovníkov?</a:t>
            </a:r>
          </a:p>
          <a:p>
            <a:pPr algn="just"/>
            <a:endParaRPr lang="sk-SK" sz="7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>
              <a:buFont typeface="Wingdings" charset="2"/>
              <a:buChar char="Ø"/>
            </a:pPr>
            <a:r>
              <a:rPr lang="sk-SK" sz="1800" b="1" u="sng" dirty="0">
                <a:solidFill>
                  <a:srgbClr val="000000"/>
                </a:solidFill>
                <a:latin typeface="Arial"/>
                <a:cs typeface="Arial"/>
              </a:rPr>
              <a:t>Záver: rozdielne zaobchádzanie s podnikmi</a:t>
            </a:r>
            <a:r>
              <a:rPr lang="sk-SK" sz="1800" dirty="0">
                <a:solidFill>
                  <a:srgbClr val="000000"/>
                </a:solidFill>
                <a:latin typeface="Arial"/>
                <a:cs typeface="Arial"/>
              </a:rPr>
              <a:t> (v dôsledku možnosti zohľadnenia daňových strát v prvom roku) </a:t>
            </a:r>
            <a:r>
              <a:rPr lang="sk-SK" sz="1800" b="1" u="sng" dirty="0">
                <a:solidFill>
                  <a:srgbClr val="000000"/>
                </a:solidFill>
                <a:latin typeface="Arial"/>
                <a:cs typeface="Arial"/>
              </a:rPr>
              <a:t>nepredstavuje selektívnu výhodu, a teda nie je považované za štátnu pomoc, ktorá by narúšala hospodársku súťaž.</a:t>
            </a:r>
            <a:endParaRPr lang="en-GB" sz="1800" u="sng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  <p:pic>
        <p:nvPicPr>
          <p:cNvPr id="6" name="Picture 5" descr="law.jpg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9440"/>
                    </a14:imgEffect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988" y="1440652"/>
            <a:ext cx="2232956" cy="133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9990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>
                <a:solidFill>
                  <a:schemeClr val="tx1"/>
                </a:solidFill>
              </a:rPr>
              <a:t>DPH aspekt </a:t>
            </a:r>
            <a:endParaRPr lang="sk-SK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453066"/>
            <a:ext cx="8852451" cy="4246170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Ø"/>
            </a:pPr>
            <a:r>
              <a:rPr lang="sk-SK" sz="1800" b="1" dirty="0">
                <a:solidFill>
                  <a:srgbClr val="000000"/>
                </a:solidFill>
                <a:latin typeface="Arial"/>
                <a:cs typeface="Arial"/>
              </a:rPr>
              <a:t>Judikát ESD : T-216/15 </a:t>
            </a:r>
            <a:r>
              <a:rPr lang="sk-SK" sz="1800" dirty="0">
                <a:solidFill>
                  <a:srgbClr val="000000"/>
                </a:solidFill>
                <a:latin typeface="Arial"/>
                <a:cs typeface="Arial"/>
              </a:rPr>
              <a:t>Dôvera zdravotná poisťovňa </a:t>
            </a:r>
          </a:p>
          <a:p>
            <a:pPr algn="just"/>
            <a:r>
              <a:rPr lang="sk-SK" sz="1800" u="sng" dirty="0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lang="sk-SK" sz="1800" dirty="0">
                <a:solidFill>
                  <a:srgbClr val="000000"/>
                </a:solidFill>
                <a:latin typeface="Arial"/>
                <a:cs typeface="Arial"/>
              </a:rPr>
              <a:t>oisťovňa Dôvera (súkromná poisťovňa spoločnosti Penta Group) tvrdila, že štát nezákonne pomáha konkurenčným štátnym zdravotným poisťovniam. Aj v tomto prípade </a:t>
            </a:r>
            <a:r>
              <a:rPr lang="sk-SK" sz="1800" i="1" dirty="0">
                <a:solidFill>
                  <a:srgbClr val="000000"/>
                </a:solidFill>
                <a:latin typeface="Arial"/>
                <a:cs typeface="Arial"/>
              </a:rPr>
              <a:t>išlo o spochybňovanie, kedy Dôvera (neskôr podporená aj poisťovňou Union) tvrdili, že zdravotné poisťovne nepodliehajú na Slovensku pravidlám štátnej pomoci, a teda považovala úkony zo strany štátu v prospech zdravotných poisťovní za narúšanie hospodárskej súťaže</a:t>
            </a:r>
            <a:r>
              <a:rPr lang="sk-SK" sz="1800" dirty="0">
                <a:solidFill>
                  <a:srgbClr val="000000"/>
                </a:solidFill>
                <a:latin typeface="Arial"/>
                <a:cs typeface="Arial"/>
              </a:rPr>
              <a:t>. 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>
              <a:buFont typeface="Wingdings" charset="2"/>
              <a:buChar char="Ø"/>
            </a:pPr>
            <a:endParaRPr lang="en-GB" sz="8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>
              <a:buFont typeface="Wingdings" charset="2"/>
              <a:buChar char="Ø"/>
            </a:pPr>
            <a:r>
              <a:rPr lang="sk-SK" sz="1800" b="1" u="sng" dirty="0">
                <a:solidFill>
                  <a:srgbClr val="000000"/>
                </a:solidFill>
                <a:latin typeface="Arial"/>
                <a:cs typeface="Arial"/>
              </a:rPr>
              <a:t>Prejudiciálna otázka</a:t>
            </a:r>
            <a:r>
              <a:rPr lang="sk-SK" sz="180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sk-SK" sz="2000" dirty="0">
                <a:solidFill>
                  <a:srgbClr val="000000"/>
                </a:solidFill>
                <a:latin typeface="Arial"/>
                <a:cs typeface="Arial"/>
              </a:rPr>
              <a:t>Je možné považovať takúto pomoc zo strany štátu za narúšanie hospodárskej súťaže v dôsledku poskytovania štátnej pomoci?</a:t>
            </a:r>
          </a:p>
          <a:p>
            <a:pPr algn="just"/>
            <a:endParaRPr lang="sk-SK" sz="9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>
              <a:buFont typeface="Wingdings" charset="2"/>
              <a:buChar char="Ø"/>
            </a:pPr>
            <a:r>
              <a:rPr lang="sk-SK" sz="1800" b="1" u="sng" dirty="0" smtClean="0">
                <a:solidFill>
                  <a:srgbClr val="000000"/>
                </a:solidFill>
                <a:latin typeface="Arial"/>
                <a:cs typeface="Arial"/>
              </a:rPr>
              <a:t>Záver: </a:t>
            </a:r>
            <a:r>
              <a:rPr lang="sk-SK" sz="2000" b="1" dirty="0" smtClean="0">
                <a:solidFill>
                  <a:srgbClr val="000000"/>
                </a:solidFill>
                <a:latin typeface="Arial"/>
                <a:cs typeface="Arial"/>
              </a:rPr>
              <a:t>opatrenia </a:t>
            </a:r>
            <a:r>
              <a:rPr lang="sk-SK" sz="2000" b="1" dirty="0">
                <a:solidFill>
                  <a:srgbClr val="000000"/>
                </a:solidFill>
                <a:latin typeface="Arial"/>
                <a:cs typeface="Arial"/>
              </a:rPr>
              <a:t>v prospech Spoločnej zdravotnej poisťovni a </a:t>
            </a:r>
            <a:r>
              <a:rPr lang="sk-SK" sz="2000" b="1" dirty="0" smtClean="0">
                <a:solidFill>
                  <a:srgbClr val="000000"/>
                </a:solidFill>
                <a:latin typeface="Arial"/>
                <a:cs typeface="Arial"/>
              </a:rPr>
              <a:t>VŠZP nemožno </a:t>
            </a:r>
            <a:r>
              <a:rPr lang="sk-SK" sz="2000" b="1" dirty="0">
                <a:solidFill>
                  <a:srgbClr val="000000"/>
                </a:solidFill>
                <a:latin typeface="Arial"/>
                <a:cs typeface="Arial"/>
              </a:rPr>
              <a:t>považovať za nepovolenú štátnou pomoc</a:t>
            </a:r>
            <a:r>
              <a:rPr lang="sk-SK" sz="20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sz="2000" u="sng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  <p:pic>
        <p:nvPicPr>
          <p:cNvPr id="6" name="Picture 5" descr="law.jpg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9440"/>
                    </a14:imgEffect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988" y="1440652"/>
            <a:ext cx="2232956" cy="133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1040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286000"/>
            <a:ext cx="7833358" cy="1510554"/>
          </a:xfrm>
        </p:spPr>
        <p:txBody>
          <a:bodyPr/>
          <a:lstStyle/>
          <a:p>
            <a:r>
              <a:rPr lang="sk-SK" sz="3200" dirty="0">
                <a:solidFill>
                  <a:srgbClr val="000000"/>
                </a:solidFill>
                <a:latin typeface="Arial"/>
                <a:cs typeface="Arial"/>
              </a:rPr>
              <a:t>Ďakujem za pozornosť</a:t>
            </a:r>
          </a:p>
        </p:txBody>
      </p:sp>
      <p:pic>
        <p:nvPicPr>
          <p:cNvPr id="5" name="Obrázok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178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 smtClean="0">
                <a:solidFill>
                  <a:schemeClr val="tx1"/>
                </a:solidFill>
              </a:rPr>
              <a:t>DPH aspekt</a:t>
            </a:r>
            <a:endParaRPr lang="sk-SK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252132"/>
            <a:ext cx="8852451" cy="4470401"/>
          </a:xfrm>
        </p:spPr>
        <p:txBody>
          <a:bodyPr>
            <a:noAutofit/>
          </a:bodyPr>
          <a:lstStyle/>
          <a:p>
            <a:pPr algn="just"/>
            <a:r>
              <a:rPr lang="sk-SK" b="1" dirty="0">
                <a:solidFill>
                  <a:srgbClr val="0033CC"/>
                </a:solidFill>
                <a:effectLst/>
                <a:latin typeface="Arial"/>
                <a:cs typeface="Arial"/>
              </a:rPr>
              <a:t>Ad b</a:t>
            </a:r>
            <a:r>
              <a:rPr lang="sk-SK" b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) </a:t>
            </a:r>
            <a:r>
              <a:rPr lang="sk-SK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Striktná výška </a:t>
            </a:r>
            <a:r>
              <a:rPr lang="sk-SK" b="1" dirty="0">
                <a:solidFill>
                  <a:srgbClr val="0033CC"/>
                </a:solidFill>
                <a:effectLst/>
                <a:latin typeface="Arial"/>
                <a:cs typeface="Arial"/>
              </a:rPr>
              <a:t>100%-ného </a:t>
            </a:r>
            <a:r>
              <a:rPr lang="sk-SK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použitia zisku po zdanení na dosahovanie hlavného cieľa</a:t>
            </a:r>
            <a:r>
              <a:rPr lang="en-GB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endParaRPr lang="en-GB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sk-SK" sz="8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en-GB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§ 5 ods. 1 písm. d)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ZSEaSP je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definovaná jedna z podmienok, ktoré musí sociálny podnik spĺňať, t.j. ak sociálny podnik zo svojej činnosti dosiahne zisk, musí použiť viac ako 50 % (nie minimálne 50%) zo zisku po zdanení na dosiahnutie svojho hlavného cieľa, ktorým je dosahovanie merateľného pozitívneho sociálneho vplyvu. 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 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Z pohľadu DPH legislatívy je v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 § 27 ods. 2 písm. b) ZDPH toto percento zvýšené na 100%, a teda nepripúšťa žiadnu časť  použiť inak ako na hlavný cieľ v podobe dosahovania pozitívneho sociálneho vplyvu.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385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 smtClean="0">
                <a:solidFill>
                  <a:schemeClr val="tx1"/>
                </a:solidFill>
              </a:rPr>
              <a:t>DPH aspekt</a:t>
            </a:r>
            <a:endParaRPr lang="sk-SK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252132"/>
            <a:ext cx="8852451" cy="4470401"/>
          </a:xfrm>
        </p:spPr>
        <p:txBody>
          <a:bodyPr>
            <a:noAutofit/>
          </a:bodyPr>
          <a:lstStyle/>
          <a:p>
            <a:pPr algn="just"/>
            <a:r>
              <a:rPr lang="sk-SK" b="1" dirty="0">
                <a:solidFill>
                  <a:srgbClr val="0033CC"/>
                </a:solidFill>
                <a:effectLst/>
                <a:latin typeface="Arial"/>
                <a:cs typeface="Arial"/>
              </a:rPr>
              <a:t>Ad c</a:t>
            </a:r>
            <a:r>
              <a:rPr lang="sk-SK" b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) </a:t>
            </a:r>
            <a:r>
              <a:rPr lang="sk-SK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Kto je oprávneným zákazníkom?</a:t>
            </a:r>
            <a:endParaRPr lang="en-GB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sk-SK" sz="8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b="1" u="sng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osoba iná ako zdaniteľná osoba</a:t>
            </a:r>
            <a:r>
              <a:rPr lang="sk-SK" sz="18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, ktorou môže byť:</a:t>
            </a:r>
            <a:endParaRPr lang="en-GB" sz="18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	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1. fyzická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osoba, 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	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2. subjekt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sociálnej ekonomiky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	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3. subjekt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verejnej správy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 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Uplatnenie zníženej sadzby dane registrovaného sociálneho podniku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podľa § 27 ods. 2 písm. b) zákona o DPH</a:t>
            </a:r>
            <a:r>
              <a:rPr lang="sk-SK" sz="18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 je možné len v situácii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ak tovary a služby sú dodávané oprávnenému zákazníkom, ktorým je osoba iná ako zdaniteľná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</a:t>
            </a:r>
            <a:r>
              <a:rPr lang="sk-SK" sz="18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pričom túto požiadavku postavenia nezdaniteľnej osoby je nutné posudzovať vo vzťahu ku všetkým trom skupinám zákazníkom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- fyzickej osobe, subjektu verejnej správy aj subjektu sociálnej ekonomiky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.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504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 smtClean="0">
                <a:solidFill>
                  <a:schemeClr val="tx1"/>
                </a:solidFill>
              </a:rPr>
              <a:t>DPH aspekt </a:t>
            </a:r>
            <a:r>
              <a:rPr lang="sk-SK" sz="3200" dirty="0" smtClean="0">
                <a:solidFill>
                  <a:schemeClr val="tx1"/>
                </a:solidFill>
              </a:rPr>
              <a:t>– </a:t>
            </a:r>
            <a:r>
              <a:rPr lang="sk-SK" sz="2800" dirty="0" smtClean="0">
                <a:solidFill>
                  <a:schemeClr val="tx1"/>
                </a:solidFill>
              </a:rPr>
              <a:t>FO iná ako zdaniteľná</a:t>
            </a:r>
            <a:endParaRPr lang="sk-SK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011092"/>
            <a:ext cx="8852451" cy="4846908"/>
          </a:xfrm>
        </p:spPr>
        <p:txBody>
          <a:bodyPr>
            <a:noAutofit/>
          </a:bodyPr>
          <a:lstStyle/>
          <a:p>
            <a:pPr lvl="0" algn="just"/>
            <a:r>
              <a:rPr lang="sk-SK" sz="1800" b="1" i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Kto sa považuje za zdaniteľnú osobu?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b="1" i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</a:t>
            </a:r>
            <a:r>
              <a:rPr lang="en-GB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Vychádzajúc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z §3 ZDPH sa </a:t>
            </a:r>
            <a:r>
              <a:rPr lang="sk-SK" sz="1800" b="1" i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za zdaniteľnú osobu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 považuje akákoľvek osoba, ktorá vykonáva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nezávislú </a:t>
            </a:r>
            <a:r>
              <a:rPr lang="sk-SK" sz="1800" b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akúkoľvek ekonomickú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činnosť bez ohľadu na účel alebo výsledky tejto činnosti.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 </a:t>
            </a:r>
            <a:r>
              <a:rPr lang="en-GB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P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od 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samotnou </a:t>
            </a:r>
            <a:r>
              <a:rPr lang="sk-SK" sz="1800" b="1" i="1" dirty="0">
                <a:solidFill>
                  <a:srgbClr val="000000"/>
                </a:solidFill>
                <a:effectLst/>
                <a:latin typeface="Arial"/>
                <a:cs typeface="Arial"/>
              </a:rPr>
              <a:t>ekonomickou činnosťou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sa rozumie každá taká činnosť, z ktorej </a:t>
            </a:r>
            <a:r>
              <a:rPr lang="sk-SK" sz="1800" u="sng" dirty="0">
                <a:solidFill>
                  <a:srgbClr val="0033CC"/>
                </a:solidFill>
                <a:effectLst/>
                <a:latin typeface="Arial"/>
                <a:cs typeface="Arial"/>
              </a:rPr>
              <a:t>sa dosahuje príjem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a ktorá zahŕňa činnosť výrobcov, obchodníkov a dodávateľov služieb vrátane ťažobnej, stavebnej a poľnohospodárskej činnosti, činnosť vykonávanú ako slobodné povolanie podľa osobitných predpisov, duševná tvorivá činnosť a športová činnosť, ako aj využívanie hmotného majetku a nehmotného majetku na účel dosahovania príjmu z tohto majetku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.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Hoci neexistuje žiadne legislatívne ustanovenie, ktoré by priamo </a:t>
            </a: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definovalo,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kto je považovaný </a:t>
            </a:r>
            <a:r>
              <a:rPr lang="sk-SK" sz="1800" b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za osobu inú ako zdaniteľná osoba</a:t>
            </a:r>
            <a:r>
              <a:rPr lang="sk-SK" sz="18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,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jednoduchou dedukciou možno dospieť k záveru, že </a:t>
            </a:r>
            <a:r>
              <a:rPr lang="sk-SK" sz="1800" i="1" dirty="0">
                <a:solidFill>
                  <a:srgbClr val="000000"/>
                </a:solidFill>
                <a:effectLst/>
                <a:latin typeface="Arial"/>
                <a:cs typeface="Arial"/>
              </a:rPr>
              <a:t>ide o osobu, ktorá nekoná v postavení zdaniteľnej osoby, t.j. nevykonáva žiadnu nezávislú ekonomickú činnosť bez ohľadu na účel alebo výsledky tejto činnosti.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340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 smtClean="0">
                <a:solidFill>
                  <a:schemeClr val="tx1"/>
                </a:solidFill>
              </a:rPr>
              <a:t>DPH aspekt </a:t>
            </a:r>
            <a:r>
              <a:rPr lang="sk-SK" sz="3200" dirty="0" smtClean="0">
                <a:solidFill>
                  <a:schemeClr val="tx1"/>
                </a:solidFill>
              </a:rPr>
              <a:t>– </a:t>
            </a:r>
            <a:r>
              <a:rPr lang="sk-SK" sz="2800" dirty="0" smtClean="0">
                <a:solidFill>
                  <a:schemeClr val="tx1"/>
                </a:solidFill>
              </a:rPr>
              <a:t>FO iná ako zdaniteľná</a:t>
            </a:r>
            <a:endParaRPr lang="sk-SK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011092"/>
            <a:ext cx="8852451" cy="4513814"/>
          </a:xfrm>
        </p:spPr>
        <p:txBody>
          <a:bodyPr>
            <a:noAutofit/>
          </a:bodyPr>
          <a:lstStyle/>
          <a:p>
            <a:pPr algn="just"/>
            <a:r>
              <a:rPr lang="sk-SK" sz="2000" dirty="0">
                <a:solidFill>
                  <a:schemeClr val="tx1"/>
                </a:solidFill>
                <a:effectLst/>
                <a:latin typeface="Arial"/>
                <a:cs typeface="Arial"/>
              </a:rPr>
              <a:t>Použitie gramatického tvaru “</a:t>
            </a:r>
            <a:r>
              <a:rPr lang="sk-SK" sz="2000" b="1" u="sng" dirty="0">
                <a:solidFill>
                  <a:schemeClr val="tx1"/>
                </a:solidFill>
                <a:effectLst/>
                <a:latin typeface="Arial"/>
                <a:cs typeface="Arial"/>
              </a:rPr>
              <a:t>dosahuje</a:t>
            </a:r>
            <a:r>
              <a:rPr lang="sk-SK" sz="2000" dirty="0">
                <a:solidFill>
                  <a:schemeClr val="tx1"/>
                </a:solidFill>
                <a:effectLst/>
                <a:latin typeface="Arial"/>
                <a:cs typeface="Arial"/>
              </a:rPr>
              <a:t>” znamená, ž</a:t>
            </a:r>
            <a:r>
              <a:rPr lang="sk-SK" sz="2000" u="sng" dirty="0">
                <a:solidFill>
                  <a:schemeClr val="tx1"/>
                </a:solidFill>
                <a:effectLst/>
                <a:latin typeface="Arial"/>
                <a:cs typeface="Arial"/>
              </a:rPr>
              <a:t>e </a:t>
            </a:r>
            <a:r>
              <a:rPr lang="sk-SK" sz="2000" b="1" u="sng" dirty="0">
                <a:solidFill>
                  <a:schemeClr val="tx1"/>
                </a:solidFill>
                <a:effectLst/>
                <a:latin typeface="Arial"/>
                <a:cs typeface="Arial"/>
              </a:rPr>
              <a:t>ide o opakované dosahovanie </a:t>
            </a:r>
            <a:r>
              <a:rPr lang="sk-SK" sz="2000" u="sng" dirty="0">
                <a:solidFill>
                  <a:schemeClr val="tx1"/>
                </a:solidFill>
                <a:effectLst/>
                <a:latin typeface="Arial"/>
                <a:cs typeface="Arial"/>
              </a:rPr>
              <a:t>príjmov z ekonomickej činnosti (na pokračujúcej báze) a nie o dosiahnutie príjmu z jednorazovej aktivity.</a:t>
            </a:r>
            <a:endParaRPr lang="en-GB" sz="2000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dirty="0">
                <a:solidFill>
                  <a:schemeClr val="tx1"/>
                </a:solidFill>
                <a:effectLst/>
                <a:latin typeface="Arial"/>
                <a:cs typeface="Arial"/>
              </a:rPr>
              <a:t> </a:t>
            </a:r>
            <a:endParaRPr lang="en-GB" sz="2000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2000" dirty="0">
                <a:solidFill>
                  <a:schemeClr val="tx1"/>
                </a:solidFill>
                <a:effectLst/>
                <a:latin typeface="Arial"/>
                <a:cs typeface="Arial"/>
              </a:rPr>
              <a:t>Pri vymedzení pojmu ekonomickej činnosti sa v ZDPH zaviedla legislatívna skratka “podnikanie”, a preto je potrebné chápať ho v širšom kontexte ako je definované v § 2 Obchodného zákonníka, s tým rozdielom, že na rozdiel od Obchodného zákonníka, výsledkom a cieľom vykonávania ekonomickej činnosti nemusí byť dosahovanie zisku.</a:t>
            </a:r>
            <a:endParaRPr lang="en-GB" sz="2000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r>
              <a:rPr lang="sk-SK" sz="2000" dirty="0">
                <a:effectLst/>
              </a:rPr>
              <a:t> </a:t>
            </a:r>
            <a:endParaRPr lang="en-GB" sz="2000" dirty="0">
              <a:effectLst/>
            </a:endParaRPr>
          </a:p>
          <a:p>
            <a:pPr lvl="0" algn="just"/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576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428" y="1448321"/>
            <a:ext cx="7583488" cy="562771"/>
          </a:xfrm>
        </p:spPr>
        <p:txBody>
          <a:bodyPr/>
          <a:lstStyle/>
          <a:p>
            <a:pPr algn="l"/>
            <a:r>
              <a:rPr lang="sk-SK" sz="4000" dirty="0" smtClean="0">
                <a:solidFill>
                  <a:schemeClr val="tx1"/>
                </a:solidFill>
              </a:rPr>
              <a:t>DPH aspekt </a:t>
            </a:r>
            <a:r>
              <a:rPr lang="sk-SK" sz="3200" dirty="0" smtClean="0">
                <a:solidFill>
                  <a:schemeClr val="tx1"/>
                </a:solidFill>
              </a:rPr>
              <a:t>– </a:t>
            </a:r>
            <a:r>
              <a:rPr lang="sk-SK" sz="2800" dirty="0" smtClean="0">
                <a:solidFill>
                  <a:schemeClr val="tx1"/>
                </a:solidFill>
              </a:rPr>
              <a:t>FO iná ako zdaniteľná</a:t>
            </a:r>
            <a:endParaRPr lang="sk-SK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46" y="2011092"/>
            <a:ext cx="8852451" cy="4713048"/>
          </a:xfrm>
        </p:spPr>
        <p:txBody>
          <a:bodyPr>
            <a:noAutofit/>
          </a:bodyPr>
          <a:lstStyle/>
          <a:p>
            <a:pPr algn="just"/>
            <a:r>
              <a:rPr lang="sk-SK" sz="1600" dirty="0">
                <a:solidFill>
                  <a:srgbClr val="000000"/>
                </a:solidFill>
                <a:effectLst/>
                <a:latin typeface="Arial"/>
                <a:cs typeface="Arial"/>
              </a:rPr>
              <a:t>Hoci zákon taxatívne nevymenuváva zdaniteľné osoby, ale dá sa predpokladať,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že</a:t>
            </a:r>
            <a:r>
              <a:rPr lang="sk-SK" sz="18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sk-SK" sz="1800" b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znaky zdaniteľnej osoby</a:t>
            </a:r>
            <a:r>
              <a:rPr lang="sk-SK" sz="1600" dirty="0">
                <a:solidFill>
                  <a:srgbClr val="000000"/>
                </a:solidFill>
                <a:effectLst/>
                <a:latin typeface="Arial"/>
                <a:cs typeface="Arial"/>
              </a:rPr>
              <a:t> budú spĺňať predovšetkým tieto fyzické a právnické osoby:</a:t>
            </a:r>
            <a:endParaRPr lang="en-GB" sz="16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400" dirty="0">
                <a:solidFill>
                  <a:srgbClr val="000000"/>
                </a:solidFill>
                <a:effectLst/>
                <a:latin typeface="Arial"/>
                <a:cs typeface="Arial"/>
              </a:rPr>
              <a:t>- </a:t>
            </a:r>
            <a:r>
              <a:rPr lang="sk-SK" sz="14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PO založené </a:t>
            </a:r>
            <a:r>
              <a:rPr lang="sk-SK" sz="1400" dirty="0">
                <a:solidFill>
                  <a:srgbClr val="000000"/>
                </a:solidFill>
                <a:effectLst/>
                <a:latin typeface="Arial"/>
                <a:cs typeface="Arial"/>
              </a:rPr>
              <a:t>podľa slovenského práva alebo práva inej krajiny na účely vykonávania podnikateľskej činnosti</a:t>
            </a:r>
            <a:endParaRPr lang="en-GB" sz="14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400" dirty="0">
                <a:solidFill>
                  <a:srgbClr val="000000"/>
                </a:solidFill>
                <a:effectLst/>
                <a:latin typeface="Arial"/>
                <a:cs typeface="Arial"/>
              </a:rPr>
              <a:t>- štátne podniky</a:t>
            </a:r>
            <a:endParaRPr lang="en-GB" sz="14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400" dirty="0">
                <a:solidFill>
                  <a:srgbClr val="000000"/>
                </a:solidFill>
                <a:effectLst/>
                <a:latin typeface="Arial"/>
                <a:cs typeface="Arial"/>
              </a:rPr>
              <a:t>- tuzemské a zahraničné FO, ktoré podnikajú na základe živnostenského listu</a:t>
            </a:r>
            <a:endParaRPr lang="en-GB" sz="14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400" dirty="0">
                <a:solidFill>
                  <a:srgbClr val="000000"/>
                </a:solidFill>
                <a:effectLst/>
                <a:latin typeface="Arial"/>
                <a:cs typeface="Arial"/>
              </a:rPr>
              <a:t>- samostatne hospodáriaci </a:t>
            </a:r>
            <a:r>
              <a:rPr lang="sk-SK" sz="14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roľníci</a:t>
            </a:r>
            <a:endParaRPr lang="en-GB" sz="14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400" dirty="0">
                <a:solidFill>
                  <a:srgbClr val="000000"/>
                </a:solidFill>
                <a:effectLst/>
                <a:latin typeface="Arial"/>
                <a:cs typeface="Arial"/>
              </a:rPr>
              <a:t>- športovci, ak </a:t>
            </a:r>
            <a:r>
              <a:rPr lang="sk-SK" sz="14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konajú nezávisle</a:t>
            </a:r>
            <a:endParaRPr lang="en-GB" sz="14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400" dirty="0">
                <a:solidFill>
                  <a:srgbClr val="000000"/>
                </a:solidFill>
                <a:effectLst/>
                <a:latin typeface="Arial"/>
                <a:cs typeface="Arial"/>
              </a:rPr>
              <a:t>- umelci, ak konajú nezávisle</a:t>
            </a:r>
            <a:endParaRPr lang="en-GB" sz="14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400" dirty="0">
                <a:solidFill>
                  <a:srgbClr val="000000"/>
                </a:solidFill>
                <a:effectLst/>
                <a:latin typeface="Arial"/>
                <a:cs typeface="Arial"/>
              </a:rPr>
              <a:t>- FO/PO iné ako podnikatelia, ktorých činnosť spĺňa pojmové znaky ekonomickej činnosti, t.j. ktoré majú zo svojej činnosti príjmy a činnosť vykonávajú nezávisle na pokračujúcom základe (napr. zdaniteľnou osobou môžu byť aj občianske združenia alebo nezisk. organizácia, ak vykonávajú ekonomickú činnosť, z ktorej dosahujú pravidelný príjem)</a:t>
            </a:r>
            <a:endParaRPr lang="en-GB" sz="14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4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FO</a:t>
            </a:r>
            <a:r>
              <a:rPr lang="sk-SK" sz="1400" dirty="0">
                <a:solidFill>
                  <a:srgbClr val="000000"/>
                </a:solidFill>
                <a:effectLst/>
                <a:latin typeface="Arial"/>
                <a:cs typeface="Arial"/>
              </a:rPr>
              <a:t>/PO, ktoré využívajú svoj hmotný alebo nehmotný majetok na účely dosahovania pravidelného príjmu.</a:t>
            </a:r>
            <a:endParaRPr lang="en-GB" sz="14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endParaRPr lang="en-GB" sz="4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/>
            <a:r>
              <a:rPr lang="sk-SK" sz="1600" dirty="0">
                <a:solidFill>
                  <a:srgbClr val="000000"/>
                </a:solidFill>
                <a:effectLst/>
                <a:latin typeface="Arial"/>
                <a:cs typeface="Arial"/>
              </a:rPr>
              <a:t>V daňovej rovine sa pri posudzovaní postavenia “zdaniteľnej osoby” analyzuje, či je naplnená samotná podstata ekonomickej činnosti. V tomto smere vyšli aj viaceré judikáty Európskeho súdneho dvora (ECJ)</a:t>
            </a:r>
            <a:r>
              <a:rPr lang="sk-SK" sz="16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.</a:t>
            </a:r>
            <a:endParaRPr lang="en-GB" sz="16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962921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Summer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Summer.thmx</Template>
  <TotalTime>16844</TotalTime>
  <Words>3228</Words>
  <Application>Microsoft Office PowerPoint</Application>
  <PresentationFormat>Prezentácia na obrazovke (4:3)</PresentationFormat>
  <Paragraphs>312</Paragraphs>
  <Slides>42</Slides>
  <Notes>41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42</vt:i4>
      </vt:variant>
    </vt:vector>
  </HeadingPairs>
  <TitlesOfParts>
    <vt:vector size="43" baseType="lpstr">
      <vt:lpstr>Summer</vt:lpstr>
      <vt:lpstr>DPH aspekt - RSP</vt:lpstr>
      <vt:lpstr> Legislatívne ukotvenie v §27 ods.2 písm. b) ZDPH </vt:lpstr>
      <vt:lpstr>DPH aspekt</vt:lpstr>
      <vt:lpstr>DPH aspekt – aktivity SE</vt:lpstr>
      <vt:lpstr>DPH aspekt</vt:lpstr>
      <vt:lpstr>DPH aspekt</vt:lpstr>
      <vt:lpstr>DPH aspekt – FO iná ako zdaniteľná</vt:lpstr>
      <vt:lpstr>DPH aspekt – FO iná ako zdaniteľná</vt:lpstr>
      <vt:lpstr>DPH aspekt – FO iná ako zdaniteľná</vt:lpstr>
      <vt:lpstr>DPH aspekt – FO iná ako zdaniteľná</vt:lpstr>
      <vt:lpstr>DPH aspekt – FO iná ako zdaniteľná</vt:lpstr>
      <vt:lpstr>DPH aspekt – FO iná ako zdaniteľná</vt:lpstr>
      <vt:lpstr>DPH aspekt </vt:lpstr>
      <vt:lpstr>DPH aspekt – FO iná ako zdaniteľná</vt:lpstr>
      <vt:lpstr>DPH aspekt </vt:lpstr>
      <vt:lpstr>DPH aspekt </vt:lpstr>
      <vt:lpstr>DPH aspekt </vt:lpstr>
      <vt:lpstr>DPH aspekt </vt:lpstr>
      <vt:lpstr>DPH aspekt </vt:lpstr>
      <vt:lpstr>DPH aspekt </vt:lpstr>
      <vt:lpstr>DPH aspekt </vt:lpstr>
      <vt:lpstr>DPH aspekt </vt:lpstr>
      <vt:lpstr>DPH aspekt </vt:lpstr>
      <vt:lpstr>DPH aspekt </vt:lpstr>
      <vt:lpstr>DPH aspekt </vt:lpstr>
      <vt:lpstr>DPH aspekt </vt:lpstr>
      <vt:lpstr>DPH aspekt </vt:lpstr>
      <vt:lpstr>DPH aspekt </vt:lpstr>
      <vt:lpstr>DPH aspekt </vt:lpstr>
      <vt:lpstr>DPH aspekt </vt:lpstr>
      <vt:lpstr>DPH aspekt </vt:lpstr>
      <vt:lpstr>DPH aspekt – subjekt SE</vt:lpstr>
      <vt:lpstr>DPH aspekt – subjekt (orgán) verejnej správy</vt:lpstr>
      <vt:lpstr>DPH aspekt – subjekt (orgán) verejnej správy</vt:lpstr>
      <vt:lpstr>DPH aspekt </vt:lpstr>
      <vt:lpstr>DPH aspekt </vt:lpstr>
      <vt:lpstr>DPH aspekt </vt:lpstr>
      <vt:lpstr>DPH aspekt </vt:lpstr>
      <vt:lpstr>DPH aspekt </vt:lpstr>
      <vt:lpstr>DPH aspekt </vt:lpstr>
      <vt:lpstr>DPH aspekt </vt:lpstr>
      <vt:lpstr>Ďakujem za pozornosť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Možnosti socializácie zisku – uplatnenie daňovej úľavy z pohľadu ZDP</dc:title>
  <dc:creator>Zuzana Demovicova</dc:creator>
  <cp:lastModifiedBy>Zuzka</cp:lastModifiedBy>
  <cp:revision>88</cp:revision>
  <dcterms:created xsi:type="dcterms:W3CDTF">2021-10-12T16:02:21Z</dcterms:created>
  <dcterms:modified xsi:type="dcterms:W3CDTF">2022-06-30T05:55:39Z</dcterms:modified>
</cp:coreProperties>
</file>