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32"/>
  </p:notesMasterIdLst>
  <p:sldIdLst>
    <p:sldId id="256" r:id="rId2"/>
    <p:sldId id="315" r:id="rId3"/>
    <p:sldId id="316" r:id="rId4"/>
    <p:sldId id="334" r:id="rId5"/>
    <p:sldId id="317" r:id="rId6"/>
    <p:sldId id="318" r:id="rId7"/>
    <p:sldId id="319" r:id="rId8"/>
    <p:sldId id="339" r:id="rId9"/>
    <p:sldId id="340" r:id="rId10"/>
    <p:sldId id="320" r:id="rId11"/>
    <p:sldId id="321" r:id="rId12"/>
    <p:sldId id="322" r:id="rId13"/>
    <p:sldId id="335" r:id="rId14"/>
    <p:sldId id="323" r:id="rId15"/>
    <p:sldId id="324" r:id="rId16"/>
    <p:sldId id="325" r:id="rId17"/>
    <p:sldId id="326" r:id="rId18"/>
    <p:sldId id="327" r:id="rId19"/>
    <p:sldId id="328" r:id="rId20"/>
    <p:sldId id="330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27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" initials="P" lastIdx="38" clrIdx="0"/>
  <p:cmAuthor id="2" name="Zuzana Korytarova" initials="ZK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1007" autoAdjust="0"/>
  </p:normalViewPr>
  <p:slideViewPr>
    <p:cSldViewPr snapToGrid="0" snapToObjects="1">
      <p:cViewPr varScale="1">
        <p:scale>
          <a:sx n="79" d="100"/>
          <a:sy n="79" d="100"/>
        </p:scale>
        <p:origin x="-10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4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commentAuthors" Target="commentAuthors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DBA14-6968-EE47-99D6-948EB99F6CCC}" type="datetimeFigureOut">
              <a:rPr lang="en-US" smtClean="0"/>
              <a:t>26/03/22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E89C8-9057-2045-AFF2-B4FE3362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1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86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41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89C8-9057-2045-AFF2-B4FE3362443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sk-SK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26/03/22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2222634"/>
            <a:ext cx="7583488" cy="1679575"/>
          </a:xfrm>
        </p:spPr>
        <p:txBody>
          <a:bodyPr/>
          <a:lstStyle/>
          <a:p>
            <a:r>
              <a:rPr lang="sk-SK" sz="4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Odvod kladného rozdielu dane na špeciálny účet v banke</a:t>
            </a:r>
            <a:endParaRPr lang="sk-SK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4" y="4704254"/>
            <a:ext cx="7583487" cy="877770"/>
          </a:xfrm>
        </p:spPr>
        <p:txBody>
          <a:bodyPr/>
          <a:lstStyle/>
          <a:p>
            <a:r>
              <a:rPr lang="en-US" noProof="1">
                <a:solidFill>
                  <a:schemeClr val="tx1"/>
                </a:solidFill>
              </a:rPr>
              <a:t>Ing. Zuzana Korytárová, PhD. LL.M.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0402" y="10047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Obrázok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942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400090"/>
            <a:ext cx="8964905" cy="54579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k-SK" b="1" dirty="0">
                <a:solidFill>
                  <a:srgbClr val="0033CC"/>
                </a:solidFill>
                <a:latin typeface="Arial"/>
                <a:cs typeface="Arial"/>
              </a:rPr>
              <a:t>Odsek 5) Účel a obdobie použitia prevedených prostriedkov na osobitný účet</a:t>
            </a:r>
            <a:endParaRPr lang="sk-SK" sz="2000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Peňažné prostriedky na osobitnom účte v banke alebo pobočke zahraničnej banky podľa vrátane úrokov z nich plynúcich 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je možné </a:t>
            </a:r>
            <a:r>
              <a:rPr lang="sk-SK" sz="20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použiť iba na obstaranie hmotného majetku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 to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najneskôr do piatich rokov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odo dňa pripísania peňažných prostriedkov alebo úrokov na osobitný účet v banke alebo pobočke zahraničnej banky. 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 táto podmienka nie je splnená, daňovník stráca nárok na úľavu na dani v príslušnom zdaňovacom období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vo výške, ktorá nebola použitá na obstaranie hmotného majetku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a je povinný podať dodatočné daňové priznanie za zdaňovacie obdobie, v ktorom si túto úľavu na dani uplatnil.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Daňovník je povinný podať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dodatočné daňové priznanie do konca tretieho kalendárneho mesiaca nasledujúceho po mesiaci, v ktorom bola zistená povinnosť podať dodatočné daňové priznanie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; v rovnakej lehote je splatná aj dodatočne priznaná daň.</a:t>
            </a:r>
          </a:p>
        </p:txBody>
      </p:sp>
    </p:spTree>
    <p:extLst>
      <p:ext uri="{BB962C8B-B14F-4D97-AF65-F5344CB8AC3E}">
        <p14:creationId xmlns:p14="http://schemas.microsoft.com/office/powerpoint/2010/main" val="397015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400090"/>
            <a:ext cx="8710509" cy="5225918"/>
          </a:xfrm>
        </p:spPr>
        <p:txBody>
          <a:bodyPr>
            <a:normAutofit/>
          </a:bodyPr>
          <a:lstStyle/>
          <a:p>
            <a:pPr algn="just"/>
            <a:r>
              <a:rPr lang="sk-SK" b="1" dirty="0">
                <a:solidFill>
                  <a:srgbClr val="0033CC"/>
                </a:solidFill>
                <a:latin typeface="Arial"/>
                <a:cs typeface="Arial"/>
              </a:rPr>
              <a:t>Odsek 6) Strata nároku na daňovú úľavu</a:t>
            </a:r>
            <a:endParaRPr lang="sk-SK" sz="2000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povinnosť zvýšiť základ dane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vo výške úhrnu úľav na dani uplatnených daňovníkom 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s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úhrnne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vo výške za 5 bezprostredne po sebe nasledujúcich zdaňovacích období predchádzajúcich zdaňovaciemu obdobiu, v ktorom daňovník stráca nárok na úľavu na dani </a:t>
            </a: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114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">
              <a:schemeClr val="bg2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400090"/>
            <a:ext cx="8710509" cy="5225918"/>
          </a:xfrm>
        </p:spPr>
        <p:txBody>
          <a:bodyPr>
            <a:normAutofit/>
          </a:bodyPr>
          <a:lstStyle/>
          <a:p>
            <a:pPr algn="just"/>
            <a:r>
              <a:rPr lang="sk-SK" b="1" dirty="0">
                <a:solidFill>
                  <a:srgbClr val="0033CC"/>
                </a:solidFill>
                <a:latin typeface="Arial"/>
                <a:cs typeface="Arial"/>
              </a:rPr>
              <a:t>Odsek 6) Strata nároku na daňovú úľavu</a:t>
            </a:r>
            <a:endParaRPr lang="sk-SK" sz="2000" dirty="0">
              <a:solidFill>
                <a:srgbClr val="0033CC"/>
              </a:solidFill>
              <a:effectLst/>
              <a:latin typeface="Arial"/>
              <a:cs typeface="Arial"/>
            </a:endParaRPr>
          </a:p>
        </p:txBody>
      </p:sp>
      <p:graphicFrame>
        <p:nvGraphicFramePr>
          <p:cNvPr id="5" name="Tabuľka 5">
            <a:extLst>
              <a:ext uri="{FF2B5EF4-FFF2-40B4-BE49-F238E27FC236}">
                <a16:creationId xmlns="" xmlns:a16="http://schemas.microsoft.com/office/drawing/2014/main" id="{41D15C7C-F1CE-4F6E-9C5F-7FEEDA069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083465"/>
              </p:ext>
            </p:extLst>
          </p:nvPr>
        </p:nvGraphicFramePr>
        <p:xfrm>
          <a:off x="779462" y="2125231"/>
          <a:ext cx="7751795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627">
                  <a:extLst>
                    <a:ext uri="{9D8B030D-6E8A-4147-A177-3AD203B41FA5}">
                      <a16:colId xmlns="" xmlns:a16="http://schemas.microsoft.com/office/drawing/2014/main" val="3800891252"/>
                    </a:ext>
                  </a:extLst>
                </a:gridCol>
                <a:gridCol w="5194168">
                  <a:extLst>
                    <a:ext uri="{9D8B030D-6E8A-4147-A177-3AD203B41FA5}">
                      <a16:colId xmlns="" xmlns:a16="http://schemas.microsoft.com/office/drawing/2014/main" val="3433952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Dôvod straty nároku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Povinnosť zvýšiť ZD v zdaňovacom období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2521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Zrušenie s likvidáciou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Ukončenom ku dňu predchádzajúcemu dňu jeho vstupu do likvidácie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6089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Zrušenie bez likvidácie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Ukončenom ku dňu predchádzajúcemu rozhodnému dňu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6476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Vyhlásenie konkurzu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Ukončenom ku dňu predchádzajúcemu dňu účinnosti vyhlásenia konkurzu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191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Vrátenie štatútu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ktorom daňovník vrátil štatút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1112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Zrušenie štatútu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ktorom daňovníkovi bol zrušený štatút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2030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076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232647"/>
            <a:ext cx="9025467" cy="6001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2000" b="1" dirty="0">
                <a:latin typeface="Arial"/>
                <a:cs typeface="Arial"/>
              </a:rPr>
              <a:t>Príklad </a:t>
            </a:r>
            <a:r>
              <a:rPr lang="sk-SK" sz="2000" b="1" dirty="0" smtClean="0">
                <a:latin typeface="Arial"/>
                <a:cs typeface="Arial"/>
              </a:rPr>
              <a:t>č.3 (</a:t>
            </a:r>
            <a:r>
              <a:rPr lang="sk-SK" sz="2000" b="1" dirty="0">
                <a:latin typeface="Arial"/>
                <a:cs typeface="Arial"/>
              </a:rPr>
              <a:t>úprava ZD pri zrušení RSP v dôsledku likvidácie)</a:t>
            </a:r>
          </a:p>
          <a:p>
            <a:pPr algn="just"/>
            <a:endParaRPr lang="sk-SK" dirty="0">
              <a:solidFill>
                <a:srgbClr val="0033CC"/>
              </a:solidFill>
              <a:latin typeface="Arial"/>
              <a:cs typeface="Arial"/>
            </a:endParaRPr>
          </a:p>
          <a:p>
            <a:pPr algn="just"/>
            <a:r>
              <a:rPr lang="sk-SK" dirty="0">
                <a:solidFill>
                  <a:srgbClr val="0033CC"/>
                </a:solidFill>
                <a:latin typeface="Arial"/>
                <a:cs typeface="Arial"/>
              </a:rPr>
              <a:t>Ak RSP, ktorý si každoročne uplatňuje úľavu na dani vstúpi do likvidácie 25.1.2030, je povinný si vo svojom daňovom priznaní za predmetné zdaňovacie obdobie (viď tabuľka) - 1.1.2030 - 24.1.2030 zvýšiť základ dane o úhrn úľav na dani, ktoré si uplatňoval v rokoch 2025 - 2029. </a:t>
            </a:r>
          </a:p>
          <a:p>
            <a:endParaRPr lang="sk-SK" b="1" dirty="0">
              <a:solidFill>
                <a:srgbClr val="0033CC"/>
              </a:solidFill>
              <a:latin typeface="Arial"/>
              <a:cs typeface="Arial"/>
            </a:endParaRPr>
          </a:p>
          <a:p>
            <a:pPr algn="just"/>
            <a:r>
              <a:rPr lang="sk-SK" sz="2000" b="1" dirty="0">
                <a:latin typeface="Arial"/>
                <a:cs typeface="Arial"/>
              </a:rPr>
              <a:t>Príklad </a:t>
            </a:r>
            <a:r>
              <a:rPr lang="sk-SK" sz="2000" b="1" dirty="0" smtClean="0">
                <a:latin typeface="Arial"/>
                <a:cs typeface="Arial"/>
              </a:rPr>
              <a:t>č.4 (</a:t>
            </a:r>
            <a:r>
              <a:rPr lang="sk-SK" sz="2000" b="1" dirty="0">
                <a:latin typeface="Arial"/>
                <a:cs typeface="Arial"/>
              </a:rPr>
              <a:t>úprava ZD pri zrušení RSP bez likvidácie (t.j. v dôsledku podnikovej reorganizácie: zlúčenie/splynutie/rozdelenie)</a:t>
            </a:r>
          </a:p>
          <a:p>
            <a:endParaRPr lang="sk-SK" dirty="0">
              <a:solidFill>
                <a:srgbClr val="0033CC"/>
              </a:solidFill>
              <a:latin typeface="Arial"/>
              <a:cs typeface="Arial"/>
            </a:endParaRPr>
          </a:p>
          <a:p>
            <a:pPr algn="just"/>
            <a:r>
              <a:rPr lang="sk-SK" dirty="0">
                <a:solidFill>
                  <a:srgbClr val="0033CC"/>
                </a:solidFill>
                <a:latin typeface="Arial"/>
                <a:cs typeface="Arial"/>
              </a:rPr>
              <a:t>Podmienky na uplatnenie daňovej úľavy nezanikajú, ale prechádzajú na právneho nástupcu (t.j. Použitie peňažných prostriedkov pripísaných na osobitný účet v trvaní 5 rokov na obstaranie aktív/hmotného majetku)</a:t>
            </a:r>
          </a:p>
          <a:p>
            <a:pPr algn="just"/>
            <a:r>
              <a:rPr lang="sk-SK" dirty="0">
                <a:solidFill>
                  <a:srgbClr val="0033CC"/>
                </a:solidFill>
                <a:latin typeface="Arial"/>
                <a:cs typeface="Arial"/>
              </a:rPr>
              <a:t>Ak RSP A previedol na osobitný účet 30.4.2020 sumu 13.000 Eur, pričom z nich použil do dňa zlúčenia s RSP B v r.2023 len sumu 7.000 Eur.</a:t>
            </a:r>
          </a:p>
          <a:p>
            <a:pPr algn="just"/>
            <a:r>
              <a:rPr lang="sk-SK" dirty="0">
                <a:solidFill>
                  <a:srgbClr val="0033CC"/>
                </a:solidFill>
                <a:latin typeface="Arial"/>
                <a:cs typeface="Arial"/>
              </a:rPr>
              <a:t>Lehota na preinvestovanie sa posudzuje v závislosti od pripísania peň. Prostriedkov na osobitný účet RSP A, t.j. Do 30.4.2025 je potrebné aby RSP B(právny nástupca) preinvestoval na obstaranie HM zvyšnú nevyužitú sumu (6.000Eur). V opačnom prípade je povinný vrátiť nepreinvestovanú časť prostredníctvom podania dodatoč. DP. </a:t>
            </a:r>
          </a:p>
          <a:p>
            <a:pPr algn="just"/>
            <a:endParaRPr lang="sk-SK" dirty="0">
              <a:solidFill>
                <a:srgbClr val="0033CC"/>
              </a:solidFill>
              <a:latin typeface="Arial"/>
              <a:cs typeface="Arial"/>
            </a:endParaRPr>
          </a:p>
          <a:p>
            <a:pPr algn="just"/>
            <a:endParaRPr lang="en-US" dirty="0">
              <a:solidFill>
                <a:srgbClr val="0033C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9967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116690"/>
            <a:ext cx="8710509" cy="5741310"/>
          </a:xfrm>
        </p:spPr>
        <p:txBody>
          <a:bodyPr>
            <a:normAutofit/>
          </a:bodyPr>
          <a:lstStyle/>
          <a:p>
            <a:pPr algn="just">
              <a:buFontTx/>
              <a:buChar char="•"/>
            </a:pPr>
            <a:r>
              <a:rPr lang="sk-SK" sz="2000" b="1" u="sng" dirty="0">
                <a:solidFill>
                  <a:srgbClr val="000000"/>
                </a:solidFill>
                <a:latin typeface="Arial"/>
                <a:cs typeface="Arial"/>
              </a:rPr>
              <a:t>samotnej daňovej úľave na dani z príjmov sa neúčtuje</a:t>
            </a: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, takáto úľava a jej výška je vykázaná v daňovom priznaní k dani z príjmov právnický osôb za príslušné zdaňovacie obdobie</a:t>
            </a:r>
            <a:r>
              <a:rPr lang="sk-SK" sz="200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pPr algn="just">
              <a:buFontTx/>
              <a:buChar char="•"/>
            </a:pPr>
            <a:r>
              <a:rPr lang="sk-SK" sz="2000" dirty="0">
                <a:solidFill>
                  <a:srgbClr val="000000"/>
                </a:solidFill>
                <a:latin typeface="Arial"/>
                <a:cs typeface="Arial"/>
              </a:rPr>
              <a:t>Účtovná jednotka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Arial"/>
                <a:cs typeface="Arial"/>
              </a:rPr>
              <a:t>účtuje len o výslednom vzťahu voči daňovému úradu (nie o daňovej úľave), a to v zmysle § 73 ods. 1 postupov účtovania.</a:t>
            </a:r>
          </a:p>
          <a:p>
            <a:pPr algn="just">
              <a:buFontTx/>
              <a:buChar char="•"/>
            </a:pPr>
            <a:r>
              <a:rPr lang="sk-SK" sz="2000" dirty="0">
                <a:solidFill>
                  <a:srgbClr val="000000"/>
                </a:solidFill>
                <a:latin typeface="Arial"/>
                <a:cs typeface="Arial"/>
              </a:rPr>
              <a:t>Vyznačí v tlačive DPPO na r.610</a:t>
            </a:r>
          </a:p>
          <a:p>
            <a:pPr marL="0" indent="0" algn="just">
              <a:buNone/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4" name="Content Placeholder 4" descr="RSP_§30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10" t="-3709" r="-35904" b="-9944"/>
          <a:stretch/>
        </p:blipFill>
        <p:spPr>
          <a:xfrm>
            <a:off x="-1962680" y="3403600"/>
            <a:ext cx="13087351" cy="359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19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600200"/>
            <a:ext cx="8840760" cy="51072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Príklad č.5:</a:t>
            </a:r>
            <a:endParaRPr lang="sk-SK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i="1" dirty="0">
                <a:solidFill>
                  <a:srgbClr val="0033CC"/>
                </a:solidFill>
                <a:latin typeface="Arial"/>
                <a:cs typeface="Arial"/>
              </a:rPr>
              <a:t>-  </a:t>
            </a:r>
            <a:r>
              <a:rPr lang="sk-SK" sz="2000" i="1" dirty="0">
                <a:solidFill>
                  <a:srgbClr val="0033CC"/>
                </a:solidFill>
                <a:effectLst/>
                <a:latin typeface="Arial"/>
                <a:cs typeface="Arial"/>
              </a:rPr>
              <a:t>Čo všetko možno považovať za použitie daňovej úľavy?</a:t>
            </a:r>
          </a:p>
          <a:p>
            <a:pPr marL="0" indent="0" algn="just">
              <a:buNone/>
            </a:pPr>
            <a:r>
              <a:rPr lang="sk-SK" sz="2000" i="1" dirty="0">
                <a:solidFill>
                  <a:srgbClr val="0033CC"/>
                </a:solidFill>
                <a:effectLst/>
                <a:latin typeface="Arial"/>
                <a:cs typeface="Arial"/>
              </a:rPr>
              <a:t>- Je možné považovať nákup hmotného majetku za použitie daňovej úľavy v zmysle § 30d ods.3 písm. a) ZDP?</a:t>
            </a:r>
          </a:p>
          <a:p>
            <a:pPr marL="0" indent="0" algn="just">
              <a:buNone/>
            </a:pP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ZDP výdavky na dosiahnutie hlavného cieľa v príslušnom zdaňovacom období bližšie neupravuje, ale sa v tomto ustanovení odvoláva na ZSEaSP, preto za splnenie tejto podmienky ZDP akceptuje všetky výdavky, ktoré sú vynaložené v súlade s ustanoveniami tohto zákona. </a:t>
            </a: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5454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600200"/>
            <a:ext cx="8840760" cy="51072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Príklad č.6: </a:t>
            </a:r>
            <a:r>
              <a:rPr lang="sk-SK" sz="2000" i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Považuje </a:t>
            </a:r>
            <a:r>
              <a:rPr lang="sk-SK" sz="2000" i="1" dirty="0">
                <a:solidFill>
                  <a:srgbClr val="0033CC"/>
                </a:solidFill>
                <a:effectLst/>
                <a:latin typeface="Arial"/>
                <a:cs typeface="Arial"/>
              </a:rPr>
              <a:t>sa za použitie daňovej úľavy alikvótna výška odpisu alebo celá obstarávacia cena majetku</a:t>
            </a:r>
            <a:r>
              <a:rPr lang="sk-SK" sz="2000" i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?</a:t>
            </a:r>
            <a:endParaRPr lang="sk-SK" sz="2000" b="1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Za použitie daňovej úľavy sa považuje výdavok na obstaranie hmotného majetku (t. j. obstarávaciu cenu HM v roku obstarania, nie odpisy v jednotlivých zdaňovacích obdobiach).</a:t>
            </a: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94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Spôsob preukazovania použitia daňovej úľavy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232648"/>
            <a:ext cx="8840760" cy="54747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Príklad č.7:</a:t>
            </a: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sk-SK" sz="2000" i="1" dirty="0" smtClean="0">
                <a:solidFill>
                  <a:srgbClr val="0000FF"/>
                </a:solidFill>
                <a:latin typeface="Arial"/>
                <a:cs typeface="Arial"/>
              </a:rPr>
              <a:t>Akým </a:t>
            </a:r>
            <a:r>
              <a:rPr lang="sk-SK" sz="2000" i="1" dirty="0">
                <a:solidFill>
                  <a:srgbClr val="0000FF"/>
                </a:solidFill>
                <a:latin typeface="Arial"/>
                <a:cs typeface="Arial"/>
              </a:rPr>
              <a:t>spôsobom preukazuje RSP použitie daňovej úľavy DÚ? </a:t>
            </a:r>
            <a:endParaRPr lang="sk-SK" sz="2000" i="1" dirty="0">
              <a:solidFill>
                <a:srgbClr val="0000FF"/>
              </a:solidFill>
              <a:effectLst/>
              <a:latin typeface="Arial"/>
              <a:cs typeface="Arial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Spôsob preukazovania použitia daňovej úľavy ZDP bližšie nešpecifikuje, v zmysle § 24 ods. 1 písm. a) daňového poriadku (zákon č. 563/2009 Z.z. o správe daní) skutočnosti, ktoré majú vplyv na správne určenie dane a skutočnosti,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ktoré je povinný uvádzať v daňovom priznaní alebo iných podaniach preukazuje daňový subjekt. Spôsob preukazovania závisí vždy od konkrétnej situácie a je posudzovaný individuálne vo všetkých súvislostiach. </a:t>
            </a:r>
            <a:r>
              <a:rPr lang="sk-SK" sz="2000" b="1" dirty="0">
                <a:solidFill>
                  <a:srgbClr val="0033CC"/>
                </a:solidFill>
                <a:effectLst/>
                <a:latin typeface="Arial"/>
                <a:cs typeface="Arial"/>
              </a:rPr>
              <a:t>(</a:t>
            </a:r>
            <a:r>
              <a:rPr lang="sk-SK" sz="2000" i="1" dirty="0">
                <a:solidFill>
                  <a:srgbClr val="0033CC"/>
                </a:solidFill>
                <a:effectLst/>
                <a:latin typeface="Arial"/>
                <a:cs typeface="Arial"/>
              </a:rPr>
              <a:t>kontrola oprávnenosti výšky uplatnenej daň. úľavy</a:t>
            </a:r>
            <a:r>
              <a:rPr lang="sk-SK" sz="2000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)</a:t>
            </a:r>
          </a:p>
          <a:p>
            <a:pPr marL="0" indent="0" algn="just">
              <a:spcBef>
                <a:spcPts val="600"/>
              </a:spcBef>
              <a:buNone/>
            </a:pPr>
            <a:endParaRPr lang="sk-SK" sz="2000" b="1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Príklad č</a:t>
            </a: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.8: </a:t>
            </a:r>
            <a:r>
              <a:rPr lang="sk-SK" sz="2000" i="1" dirty="0" smtClean="0">
                <a:solidFill>
                  <a:srgbClr val="0000FF"/>
                </a:solidFill>
                <a:latin typeface="Arial"/>
                <a:cs typeface="Arial"/>
              </a:rPr>
              <a:t>Akým </a:t>
            </a:r>
            <a:r>
              <a:rPr lang="sk-SK" sz="2000" i="1" dirty="0">
                <a:solidFill>
                  <a:srgbClr val="0000FF"/>
                </a:solidFill>
                <a:latin typeface="Arial"/>
                <a:cs typeface="Arial"/>
              </a:rPr>
              <a:t>spôsobom preukazuje RSP použitie daňovej úľavy MPSVaR?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Medzi doklady, ktoré treba zaslať MPSVaR patrí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účtovná závierka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+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zápisnica zo zasadnutia orgánu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do ktorého pôsobnosti podľa zakladateľskej listiny patrí rozhodovanie o použití čistého zisku a v prípade využitia daňovej úľavy na dani z príjmu FO/PO aj o použití tejto daňovej úľavy  </a:t>
            </a:r>
            <a:r>
              <a:rPr lang="sk-SK" sz="2000" i="1" dirty="0">
                <a:solidFill>
                  <a:srgbClr val="0033CC"/>
                </a:solidFill>
                <a:effectLst/>
                <a:latin typeface="Arial"/>
                <a:cs typeface="Arial"/>
              </a:rPr>
              <a:t>(kontrola splnenia podmienok)</a:t>
            </a:r>
            <a:r>
              <a:rPr lang="sk-SK" sz="2000" i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.</a:t>
            </a: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5589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Spôsob preukazovania použitia daňovej úľavy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600200"/>
            <a:ext cx="8840760" cy="510720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endParaRPr lang="sk-SK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graphicFrame>
        <p:nvGraphicFramePr>
          <p:cNvPr id="4" name="Tabuľka 4">
            <a:extLst>
              <a:ext uri="{FF2B5EF4-FFF2-40B4-BE49-F238E27FC236}">
                <a16:creationId xmlns="" xmlns:a16="http://schemas.microsoft.com/office/drawing/2014/main" id="{DD0ADD2F-ACD7-46F4-9B56-FF3071CA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987089"/>
              </p:ext>
            </p:extLst>
          </p:nvPr>
        </p:nvGraphicFramePr>
        <p:xfrm>
          <a:off x="672029" y="1606429"/>
          <a:ext cx="7690922" cy="429767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7436">
                  <a:extLst>
                    <a:ext uri="{9D8B030D-6E8A-4147-A177-3AD203B41FA5}">
                      <a16:colId xmlns="" xmlns:a16="http://schemas.microsoft.com/office/drawing/2014/main" val="3547998062"/>
                    </a:ext>
                  </a:extLst>
                </a:gridCol>
                <a:gridCol w="4793486">
                  <a:extLst>
                    <a:ext uri="{9D8B030D-6E8A-4147-A177-3AD203B41FA5}">
                      <a16:colId xmlns="" xmlns:a16="http://schemas.microsoft.com/office/drawing/2014/main" val="4077373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podnikania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Dokument (zápisnica) zo zasadnutia kompetentného orgánu spoločnosti, ktorý rozhoduje o použití daň. úľavy §30d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3269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7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a.s</a:t>
                      </a:r>
                      <a:r>
                        <a:rPr lang="sk-SK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zápisnica zo zasadnutia valného zhromaždenia</a:t>
                      </a:r>
                      <a:endParaRPr lang="sk-S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9036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družstvo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zápisnica z členskej schôdze</a:t>
                      </a:r>
                      <a:endParaRPr lang="sk-S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2965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 - podnikateľ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čestné vyhlásenie fyzickej osoby – podnikateľa</a:t>
                      </a:r>
                      <a:endParaRPr lang="sk-S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619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7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n.o</a:t>
                      </a:r>
                      <a:r>
                        <a:rPr lang="sk-SK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zápisnica zo zasadnutia správnej rady</a:t>
                      </a:r>
                      <a:endParaRPr lang="sk-S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462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7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o.z</a:t>
                      </a:r>
                      <a:r>
                        <a:rPr lang="sk-SK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zápisnica zo zasadnutia správnej rady</a:t>
                      </a:r>
                      <a:endParaRPr lang="sk-SK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sk-S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6081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7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s.r.o</a:t>
                      </a:r>
                      <a:r>
                        <a:rPr lang="sk-SK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zápisnica zo zasadnutia valného zhromaždenia</a:t>
                      </a:r>
                      <a:endParaRPr lang="sk-S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45926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Účelové združenie cirkvi (ÚZC)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zápisnica zo zasadnutia rady</a:t>
                      </a:r>
                      <a:endParaRPr lang="sk-S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7686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7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j.a.s</a:t>
                      </a:r>
                      <a:r>
                        <a:rPr lang="sk-SK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zápisnica zo zasadnutia valného zhromaždenia</a:t>
                      </a:r>
                      <a:endParaRPr lang="sk-S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3672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279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600200"/>
            <a:ext cx="8840760" cy="51072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dirty="0">
                <a:solidFill>
                  <a:srgbClr val="0033CC"/>
                </a:solidFill>
                <a:latin typeface="Arial"/>
                <a:cs typeface="Arial"/>
              </a:rPr>
              <a:t>Názorná ukážka evidencie, ktorou daňovník preukazuje použitie daňovej úľavy:</a:t>
            </a:r>
          </a:p>
          <a:p>
            <a:pPr marL="0" indent="0" algn="just">
              <a:buNone/>
            </a:pPr>
            <a:endParaRPr lang="sk-SK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graphicFrame>
        <p:nvGraphicFramePr>
          <p:cNvPr id="4" name="Tabuľka 4">
            <a:extLst>
              <a:ext uri="{FF2B5EF4-FFF2-40B4-BE49-F238E27FC236}">
                <a16:creationId xmlns="" xmlns:a16="http://schemas.microsoft.com/office/drawing/2014/main" id="{0C806B06-D6A7-4955-9C37-2FD009FE8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806596"/>
              </p:ext>
            </p:extLst>
          </p:nvPr>
        </p:nvGraphicFramePr>
        <p:xfrm>
          <a:off x="1551475" y="2689606"/>
          <a:ext cx="6096000" cy="1808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="" xmlns:a16="http://schemas.microsoft.com/office/drawing/2014/main" val="141981318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337570407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766292145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4000751951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3842470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Účel použitia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 dokladu</a:t>
                      </a:r>
                    </a:p>
                    <a:p>
                      <a:endParaRPr lang="sk-SK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Interné číslo dokladu</a:t>
                      </a:r>
                    </a:p>
                    <a:p>
                      <a:endParaRPr lang="sk-SK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Číslo dokladu</a:t>
                      </a:r>
                      <a:endParaRPr lang="sk-SK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v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3593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136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0126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07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14" y="1600200"/>
            <a:ext cx="8840760" cy="4716486"/>
          </a:xfrm>
        </p:spPr>
        <p:txBody>
          <a:bodyPr>
            <a:normAutofit/>
          </a:bodyPr>
          <a:lstStyle/>
          <a:p>
            <a:pPr algn="just"/>
            <a:r>
              <a:rPr lang="sk-SK" b="1" dirty="0">
                <a:solidFill>
                  <a:srgbClr val="0033CC"/>
                </a:solidFill>
                <a:latin typeface="Arial"/>
                <a:cs typeface="Arial"/>
              </a:rPr>
              <a:t>Odsek 1) Kto má nárok na uplatnenie daňovej úľavy, výška a obdobie za ktoré vzniká daný nárok</a:t>
            </a:r>
          </a:p>
          <a:p>
            <a:pPr algn="just">
              <a:buFontTx/>
              <a:buChar char="-"/>
            </a:pPr>
            <a:r>
              <a:rPr lang="sk-SK" sz="2000" dirty="0" smtClean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aňovník, ktorý je právnickou osobou a ktorý je verejnoprospešným podnikom podľa osobitného predpisu, </a:t>
            </a:r>
          </a:p>
          <a:p>
            <a:pPr algn="just">
              <a:buFontTx/>
              <a:buChar char="-"/>
            </a:pPr>
            <a:r>
              <a:rPr lang="sk-SK" sz="2000" b="1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si môže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uplatniť nárok na úľavu na dani z hospodárskej činnosti </a:t>
            </a:r>
          </a:p>
          <a:p>
            <a:pPr algn="just">
              <a:buFontTx/>
              <a:buChar char="-"/>
            </a:pP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vo výške percentuálneho vyjadrenia záväzku využitia zisku na dosiahnutie hlavného cieľa</a:t>
            </a:r>
          </a:p>
          <a:p>
            <a:pPr algn="just">
              <a:buFontTx/>
              <a:buChar char="-"/>
            </a:pP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za zdaňovacie obdobie, v ktorom k poslednému dňu zdaňovacieho obdobia má priznaný štatút registrovaného sociálneho podniku.</a:t>
            </a:r>
          </a:p>
          <a:p>
            <a:pPr marL="0" indent="0" algn="just">
              <a:buNone/>
            </a:pPr>
            <a:endParaRPr lang="sk-SK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1858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596" y="1419412"/>
            <a:ext cx="8450404" cy="50351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Príklad č.9:</a:t>
            </a:r>
            <a:r>
              <a:rPr lang="sk-SK" sz="2000" b="1" baseline="-25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sk-SK" sz="2000" dirty="0">
                <a:solidFill>
                  <a:srgbClr val="0033CC"/>
                </a:solidFill>
                <a:effectLst/>
                <a:latin typeface="Arial"/>
                <a:cs typeface="Arial"/>
              </a:rPr>
              <a:t>Subjekt (s.r.o.), ktorý má záujem stať sa RSP, bude mať v zakladateľskej listine uvedené, že resocializuje 100% zisku. Dlhodobo však prispieva na charitatívne ciele. Je možné aj takéto darovanie na charitatívne účely považovať za dosahovanie merateľného pozitívneho vplyvu? </a:t>
            </a:r>
            <a:endParaRPr lang="en-GB" sz="2000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Odpoveď: </a:t>
            </a:r>
            <a:r>
              <a:rPr lang="sk-SK" sz="2000" dirty="0">
                <a:solidFill>
                  <a:srgbClr val="000000"/>
                </a:solidFill>
                <a:latin typeface="Arial"/>
                <a:cs typeface="Arial"/>
              </a:rPr>
              <a:t>Nie, darovanie fin.prostriedkov hoci aj na charitatívny účel nie je možné považovať za splnenie podmienky socializácie zisku zo strany RSP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nakoľko sa časť dosiahnutého zisku napriamo odvádza tretej osobe a nie je spotrebovaná v rámci činnosti registrovaného sociálneho podniku (ktorá má svoj vlastný presne zadefinovaný cieľ pre ktorý bola založená). </a:t>
            </a:r>
          </a:p>
          <a:p>
            <a:pPr marL="0" indent="0" algn="just">
              <a:buNone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 chce RSP podporovať charitatívne účely, nemôže mať v Základnom dokumente stanovené % dosahovania merat.pozitívneho vplyvu na úrovni 100%, ale v nižšej sume (napr. 80%).</a:t>
            </a:r>
          </a:p>
        </p:txBody>
      </p:sp>
    </p:spTree>
    <p:extLst>
      <p:ext uri="{BB962C8B-B14F-4D97-AF65-F5344CB8AC3E}">
        <p14:creationId xmlns:p14="http://schemas.microsoft.com/office/powerpoint/2010/main" val="1797895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85" y="1223675"/>
            <a:ext cx="8989115" cy="54678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Príklad č.10: </a:t>
            </a:r>
            <a:r>
              <a:rPr lang="sk-SK" sz="2000" b="1" dirty="0" smtClean="0">
                <a:solidFill>
                  <a:srgbClr val="0033CC"/>
                </a:solidFill>
                <a:latin typeface="Arial"/>
                <a:cs typeface="Arial"/>
              </a:rPr>
              <a:t>Oneskorený odvod nevyužitej daňovej úľavy (ods.4)</a:t>
            </a:r>
          </a:p>
          <a:p>
            <a:pPr marL="0" indent="0" algn="just">
              <a:buNone/>
            </a:pP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RSP podá tlačivo DPPO v zákonom stanovenej lehote 31.3.2022, kedy administratívnym porovnaním si vypočíta, že suma daňovej úľavy, ktorú využil a vyznačil v tlačive DPPO je 1000 EUR, zatiaľ reálne za zdaňovacie obdobie použil na dosahovanie MPSV sumu 800 EUR. Z toho vyplýva, že zvyšných 200 EUR „</a:t>
            </a:r>
            <a:r>
              <a:rPr lang="sk-SK" sz="2000" i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by mal previesť na osobitne zriadený bankový účet v banke v termíne </a:t>
            </a:r>
            <a:r>
              <a:rPr lang="sk-SK" sz="2000" b="1" i="1" u="sng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do konca kalendárneho mesiaca nasledujúceho po mesiaci, v ktorom uplynula lehota na podanie DPPO za zdaňovacie obdobie, v ktorom si daňovník uplatnil úľavu na dani“</a:t>
            </a:r>
            <a:endParaRPr lang="sk-SK" sz="2000" i="1" dirty="0" smtClean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Odpoveď: </a:t>
            </a:r>
            <a:r>
              <a:rPr lang="sk-SK" sz="2000" dirty="0" smtClean="0">
                <a:solidFill>
                  <a:srgbClr val="000000"/>
                </a:solidFill>
                <a:latin typeface="Arial"/>
                <a:cs typeface="Arial"/>
              </a:rPr>
              <a:t>Lehota na odvod peňazí je do 30.4.2022. To znamená, že ak daňovník nedopatrením neodvedie peňažné prostriedky v danej výške do tohto termínu, resp. ich zašle po termíne (povedzme 2.5.2022), hrozí tu riziko nesplnenia podmienky odvodu podľa §30d ods.4 ZDP, a teda následne povinnosť podania dodatočného DPPO </a:t>
            </a:r>
            <a:r>
              <a:rPr lang="sk-SK" sz="2000" b="1" i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 lehote do konca tretieho kalendárneho mesiaca po uplynutí lehoty na prevod peňažných prostriedkov na osobitný účet v banke, t.j. do 30.7.2022</a:t>
            </a:r>
            <a:r>
              <a:rPr lang="sk-SK" sz="2000" b="1" i="1" u="sng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pPr marL="0" indent="0" algn="just">
              <a:buNone/>
            </a:pPr>
            <a:endParaRPr lang="sk-SK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986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7207"/>
            <a:ext cx="9144000" cy="56807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chemeClr val="tx1"/>
                </a:solidFill>
                <a:latin typeface="Arial"/>
                <a:cs typeface="Arial"/>
              </a:rPr>
              <a:t>Príklad č.11:</a:t>
            </a:r>
            <a:r>
              <a:rPr lang="sk-SK" sz="2000" b="1" baseline="-250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sk-SK" sz="2000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Podanie dodatočného DPPO z dôvodu neodvedenia peň. prostriedkov vo výške nevyužitej daňovej úľavy na osobitný účet v banke/ v požadovanej výške a vysporiadanie dodatočných daňových povinností</a:t>
            </a:r>
            <a:endParaRPr lang="sk-SK" sz="2000" b="1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V 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prípade, že bude RSP povinné podať dodatočné DPPO z vyššie uvedeného dôvodu, vzniká otázka, </a:t>
            </a:r>
            <a:r>
              <a:rPr lang="sk-SK" sz="2000" b="1" u="sng" dirty="0">
                <a:solidFill>
                  <a:schemeClr val="tx1"/>
                </a:solidFill>
                <a:effectLst/>
                <a:latin typeface="Arial"/>
                <a:cs typeface="Arial"/>
              </a:rPr>
              <a:t>v akej výške je povinné RSP spätne dodaniť resp. akú sumu je povinný vrátiť správcovi dane 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t.j. Celú sumu daňovej úľavy alebo len časť, ktorú neodviedol na osobitný účet v banke?</a:t>
            </a:r>
          </a:p>
          <a:p>
            <a:pPr marL="0" indent="0" algn="just">
              <a:buNone/>
            </a:pPr>
            <a:r>
              <a:rPr lang="sk-SK" sz="2000" dirty="0" smtClean="0">
                <a:solidFill>
                  <a:srgbClr val="000000"/>
                </a:solidFill>
                <a:latin typeface="Arial"/>
                <a:cs typeface="Arial"/>
              </a:rPr>
              <a:t>Znenie ustanovenia „</a:t>
            </a:r>
            <a:r>
              <a:rPr lang="sk-SK" sz="2000" i="1" u="sng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Ak daňovník nedodrží lehotu odvedenia peňažných prostriedkov vo výške podľa odseku 3 písm. b) na osobitný účet v banke alebo pobočke zahraničnej banky, </a:t>
            </a:r>
            <a:r>
              <a:rPr lang="sk-SK" sz="2000" b="1" i="1" u="sng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stráca nárok na uplatnenie úľavy na dani podľa odseku 1 ZDP“</a:t>
            </a:r>
          </a:p>
          <a:p>
            <a:pPr marL="0" indent="0" algn="just">
              <a:buNone/>
            </a:pPr>
            <a:r>
              <a:rPr lang="sk-SK" sz="2000" dirty="0" smtClean="0">
                <a:solidFill>
                  <a:srgbClr val="000000"/>
                </a:solidFill>
                <a:latin typeface="Arial"/>
                <a:cs typeface="Arial"/>
              </a:rPr>
              <a:t>Hoci gramatické znenie je striktnejšie a evokuje vrátenie celej sumy daňovej úľavy podľa §30d ZDP, výklad ustanovenia je zo strany metodikov priaznivejší pre RSP, a teda povoľuje prostredníctvom dodatočného DPPO vysporiadať si svoju daňovú povinnosť priznaním dodatočnej dane z dôvodu nesplnenia podmienky odvodu nevyužitej úľavy.</a:t>
            </a:r>
            <a:endParaRPr lang="sk-SK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986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08" y="1419412"/>
            <a:ext cx="8766092" cy="50351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Pokračovanie príkladu – praktická aplikácia</a:t>
            </a:r>
            <a:endParaRPr lang="sk-SK" sz="2000" b="1" dirty="0">
              <a:solidFill>
                <a:srgbClr val="3366FF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dirty="0" smtClean="0">
                <a:solidFill>
                  <a:srgbClr val="000000"/>
                </a:solidFill>
                <a:latin typeface="Arial"/>
                <a:cs typeface="Arial"/>
              </a:rPr>
              <a:t>RSP využiľ daňovú úľavu 1.000 EUR, </a:t>
            </a:r>
            <a:r>
              <a:rPr lang="sk-SK" sz="2000" dirty="0" smtClean="0">
                <a:solidFill>
                  <a:schemeClr val="tx1"/>
                </a:solidFill>
                <a:latin typeface="Arial"/>
                <a:cs typeface="Arial"/>
              </a:rPr>
              <a:t>kedy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reálne 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za zdaňovacie obdobie použil na dosahovanie MPSV sumu 800 EUR. Z toho vyplýva, že zvyšných 200 EUR by mal previesť na osobitne zriadený bankový účet v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banke. </a:t>
            </a:r>
          </a:p>
          <a:p>
            <a:pPr algn="just">
              <a:buFontTx/>
              <a:buChar char="-"/>
            </a:pP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Ak dôjde k porušeniu podmienky neodvedenia PP vo výške 200 EUR z </a:t>
            </a:r>
            <a:r>
              <a:rPr lang="sk-SK" sz="2000" b="1" u="sng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dôvodu nedodržania „lehoty splatnosti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“ – povinnosť RSP dodatočne vrátiť správcovi dane sumu 200 EUR cez podanie dodatočného DPPO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Ak dôjde k porušeniu podmienky neodvedenia PP vo výške 200 EUR z </a:t>
            </a:r>
            <a:r>
              <a:rPr lang="sk-SK" sz="2000" b="1" u="sng" dirty="0">
                <a:solidFill>
                  <a:schemeClr val="tx1"/>
                </a:solidFill>
                <a:effectLst/>
                <a:latin typeface="Arial"/>
                <a:cs typeface="Arial"/>
              </a:rPr>
              <a:t>dôvodu nedodržania „výšky nevyužitej daňovej úľavy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“ (t.j. odvedie nižšiu sumu ako mu vyplýva zo zákona – napr. len sumu 50 EUR)- povinnosť 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RSP dodatočne vrátiť správcovi dane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sumu 150 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EUR cez podanie dodatočného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DPPO („z rozdielu neodvedený rozdiel“)</a:t>
            </a:r>
            <a:endParaRPr lang="sk-SK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buFontTx/>
              <a:buChar char="-"/>
            </a:pPr>
            <a:endParaRPr lang="sk-SK" sz="20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986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08" y="1419412"/>
            <a:ext cx="9020092" cy="50351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Príklad č.12 </a:t>
            </a: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– </a:t>
            </a:r>
            <a:r>
              <a:rPr lang="sk-SK" sz="2000" b="1" dirty="0" smtClean="0">
                <a:solidFill>
                  <a:srgbClr val="0033CC"/>
                </a:solidFill>
                <a:latin typeface="Arial"/>
                <a:cs typeface="Arial"/>
              </a:rPr>
              <a:t>prevod PP vo výške nevyužitej daňovej úľavy</a:t>
            </a:r>
            <a:endParaRPr lang="sk-SK" sz="2000" b="1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i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„RSP </a:t>
            </a:r>
            <a:r>
              <a:rPr lang="sk-SK" sz="2000" i="1" dirty="0">
                <a:solidFill>
                  <a:srgbClr val="0033CC"/>
                </a:solidFill>
                <a:effectLst/>
                <a:latin typeface="Arial"/>
                <a:cs typeface="Arial"/>
              </a:rPr>
              <a:t>má povinnosť odviesť PP </a:t>
            </a:r>
            <a:r>
              <a:rPr lang="sk-SK" sz="2000" b="1" i="1" u="sng" dirty="0">
                <a:solidFill>
                  <a:srgbClr val="0033CC"/>
                </a:solidFill>
                <a:effectLst/>
                <a:latin typeface="Arial"/>
                <a:cs typeface="Arial"/>
              </a:rPr>
              <a:t>na osobitný účet v banke </a:t>
            </a:r>
            <a:r>
              <a:rPr lang="sk-SK" sz="2000" i="1" dirty="0">
                <a:solidFill>
                  <a:srgbClr val="0033CC"/>
                </a:solidFill>
                <a:effectLst/>
                <a:latin typeface="Arial"/>
                <a:cs typeface="Arial"/>
              </a:rPr>
              <a:t>alebo pobočke zahraničnej banky </a:t>
            </a:r>
            <a:r>
              <a:rPr lang="sk-SK" sz="2000" b="1" i="1" u="sng" dirty="0">
                <a:solidFill>
                  <a:srgbClr val="0033CC"/>
                </a:solidFill>
                <a:effectLst/>
                <a:latin typeface="Arial"/>
                <a:cs typeface="Arial"/>
              </a:rPr>
              <a:t>určený len na prijatie týchto peňažných </a:t>
            </a:r>
            <a:r>
              <a:rPr lang="sk-SK" sz="2000" b="1" i="1" u="sng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prostriedkov.“</a:t>
            </a:r>
            <a:r>
              <a:rPr lang="sk-SK" sz="2000" i="1" dirty="0">
                <a:solidFill>
                  <a:srgbClr val="3366FF"/>
                </a:solidFill>
                <a:effectLst/>
                <a:latin typeface="Arial"/>
                <a:cs typeface="Arial"/>
              </a:rPr>
              <a:t> </a:t>
            </a:r>
          </a:p>
          <a:p>
            <a:pPr marL="0" indent="0" algn="just">
              <a:buNone/>
            </a:pP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Otázka: Môže ísť aj o sporiaci účet? </a:t>
            </a:r>
          </a:p>
          <a:p>
            <a:pPr marL="0" indent="0" algn="just">
              <a:buNone/>
            </a:pP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Odpoveď: Zrejme nie, nakoľko sporiaci účet je podúčet bežného účtu a pri prevode PP by muselo dôjsť k „medzitransakcii“ – prevod z bežného účtu na sporiaci a následne pri ich použití opätovne najskôr prevod na bežný a až z bežného by sa obstarával dlhodobý majetok. </a:t>
            </a:r>
          </a:p>
          <a:p>
            <a:pPr marL="0" indent="0" algn="just">
              <a:buNone/>
            </a:pP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Odporúčanie: Prípadne, ak by RSP chcelo využívať práve túto formu „osobitne zriadeného účtu“ prostr. Sporiaceho účtu z dôvodu neplatenia bank.poplatkov za vedenie ďalšieho účtu, odporúčala by som pre RSP upraviť takýto postup prostredníctvom internej smernice / interného predpisu.</a:t>
            </a:r>
            <a:endParaRPr lang="sk-SK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buFontTx/>
              <a:buChar char="-"/>
            </a:pPr>
            <a:endParaRPr lang="sk-SK" sz="20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0056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08" y="1223675"/>
            <a:ext cx="9020092" cy="56343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Príklad č.13 </a:t>
            </a: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– </a:t>
            </a:r>
            <a:r>
              <a:rPr lang="sk-SK" sz="2000" b="1" dirty="0" smtClean="0">
                <a:solidFill>
                  <a:srgbClr val="0033CC"/>
                </a:solidFill>
                <a:latin typeface="Arial"/>
                <a:cs typeface="Arial"/>
              </a:rPr>
              <a:t>použitie prevedených PP vo výške nevyužitej daňovej úľavy na presne stanovený účel (ods.5)</a:t>
            </a:r>
            <a:endParaRPr lang="sk-SK" sz="2000" b="1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2000" i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„Peňažné prostriedky na osobitnom účte v banke alebo pobočke zahraničnej banky vrátane úrokov z nich plynúcich </a:t>
            </a:r>
            <a:r>
              <a:rPr lang="sk-SK" sz="2000" b="1" i="1" u="sng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je možné použiť iba na obstaranie hmotného majetku.“</a:t>
            </a:r>
          </a:p>
          <a:p>
            <a:pPr marL="0" indent="0" algn="just">
              <a:spcBef>
                <a:spcPts val="600"/>
              </a:spcBef>
              <a:buNone/>
            </a:pPr>
            <a:endParaRPr lang="sk-SK" sz="800" b="1" u="sng" dirty="0" smtClean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Otázka: O aký konkrétny druh majetku môže ísť?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Odpoveď: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ZDP taxatívne nestanovuje presný druh nákladu v ustanovení §30d ZDP, ale daňovník by mal sledovať v danej suvislosti aj iné právne predpisy (ZoÚ, Postupy účtovania, prípadne aj iné ustanovenia priamo ZDP (§22)),ktoré vymedzujú definíciu hmotného majetku ako takého.</a:t>
            </a:r>
          </a:p>
          <a:p>
            <a:pPr marL="0" indent="0" algn="just">
              <a:spcBef>
                <a:spcPts val="800"/>
              </a:spcBef>
              <a:buNone/>
            </a:pPr>
            <a:endParaRPr lang="sk-SK" sz="1400" dirty="0" smtClean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Otázka: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Ako postupovať v prípade, ak časť z odvedenej sumy PP (z našich 200 EUR) nebude použitá na obstaranie HM, ale na obstaranie napr. služby (napr. 30 EUR) ?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sk-SK" sz="20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Odpoveď: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Strata nároku na úľavu v nesprávne použitej výške- dodatočné DPPO a dodatočná daňová povinnosť v sume 30 EUR.</a:t>
            </a:r>
            <a:endParaRPr lang="sk-SK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just">
              <a:buFontTx/>
              <a:buChar char="-"/>
            </a:pPr>
            <a:endParaRPr lang="sk-SK" sz="20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2383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08" y="1223676"/>
            <a:ext cx="9020092" cy="53438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rgbClr val="000000"/>
                </a:solidFill>
                <a:latin typeface="Arial"/>
                <a:cs typeface="Arial"/>
              </a:rPr>
              <a:t>Príklad č.14 </a:t>
            </a:r>
            <a:r>
              <a:rPr lang="sk-SK" sz="2000" b="1" dirty="0">
                <a:solidFill>
                  <a:srgbClr val="000000"/>
                </a:solidFill>
                <a:latin typeface="Arial"/>
                <a:cs typeface="Arial"/>
              </a:rPr>
              <a:t>– </a:t>
            </a:r>
            <a:r>
              <a:rPr lang="sk-SK" sz="2000" b="1" dirty="0" smtClean="0">
                <a:solidFill>
                  <a:srgbClr val="0033CC"/>
                </a:solidFill>
                <a:latin typeface="Arial"/>
                <a:cs typeface="Arial"/>
              </a:rPr>
              <a:t>možnosť „dodatočného“ predĺženia zákonných lehôt (nad rámec zákona)</a:t>
            </a:r>
            <a:endParaRPr lang="sk-SK" sz="2000" b="1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i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„RSP je povinný zvýšiť základ dane </a:t>
            </a:r>
            <a:r>
              <a:rPr lang="sk-SK" sz="2000" b="1" i="1" u="sng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za päť bezprostredne po sebe nasledujúcich zdaňovacích období </a:t>
            </a:r>
            <a:r>
              <a:rPr lang="sk-SK" sz="2000" i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predchádzajúcich zdaňovaciemu obdobiu, v ktorom daňovník stráca nárok na úľavu na dani.“</a:t>
            </a:r>
          </a:p>
          <a:p>
            <a:pPr marL="0" indent="0" algn="just">
              <a:buNone/>
            </a:pP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V danom 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prípade, ak RSP si predĺži lehotu na podanie DPPo o 3 mesiace na základe Oznámenia na DÚ (z 31.3.2022 na 30.6.2022), automaticky sa mu posúvajú všetky ostatné lehoty, konkrétne:</a:t>
            </a:r>
          </a:p>
          <a:p>
            <a:pPr algn="just">
              <a:buFontTx/>
              <a:buChar char="-"/>
            </a:pP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lehota na fyzický prevod PP vo výške nevyužitej daňovej úľavy z 31.7. 2022 na 31.10.2022</a:t>
            </a:r>
          </a:p>
          <a:p>
            <a:pPr algn="just">
              <a:buFontTx/>
              <a:buChar char="-"/>
            </a:pP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Povinnosť preinvestovania takto odvedených PP vrátane kreditných úrokov v časovom horizonte +5 rokov, čiže z 31.7.2027 na 31.10.2022</a:t>
            </a:r>
            <a:endParaRPr lang="sk-SK" sz="20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72676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8185"/>
            <a:ext cx="9144000" cy="55297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chemeClr val="tx1"/>
                </a:solidFill>
                <a:latin typeface="Arial"/>
                <a:cs typeface="Arial"/>
              </a:rPr>
              <a:t>Príklad č.15 :</a:t>
            </a:r>
            <a:r>
              <a:rPr lang="sk-SK" sz="2000" b="1" baseline="-250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sk-SK" sz="2000" b="1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úprava ZD v zmysle §30d ods.6 ZDP</a:t>
            </a:r>
          </a:p>
          <a:p>
            <a:pPr algn="just"/>
            <a:r>
              <a:rPr lang="sk-SK" sz="2000" b="1" i="1" dirty="0">
                <a:solidFill>
                  <a:srgbClr val="000000"/>
                </a:solidFill>
                <a:latin typeface="Arial"/>
                <a:cs typeface="Arial"/>
              </a:rPr>
              <a:t>„registrovaný sociálny podnik („RSP“) je povinný zvýšiť základ dane vo výške úhrnu úľav na dani, ktoré uplatňoval za päť bezprostredne po sebe nasledujúcich zdaňovacích období predchádzajúcich zdaňovaciemu obdobiu, v ktorom stráca nárok na úľavu</a:t>
            </a:r>
            <a:r>
              <a:rPr lang="sk-SK" sz="2000" dirty="0">
                <a:solidFill>
                  <a:srgbClr val="000000"/>
                </a:solidFill>
                <a:latin typeface="Arial"/>
                <a:cs typeface="Arial"/>
              </a:rPr>
              <a:t>,...“ 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r>
              <a:rPr lang="sk-SK" sz="2000" dirty="0" smtClean="0">
                <a:solidFill>
                  <a:srgbClr val="000000"/>
                </a:solidFill>
                <a:latin typeface="Arial"/>
                <a:cs typeface="Arial"/>
              </a:rPr>
              <a:t>Pod daňovou </a:t>
            </a:r>
            <a:r>
              <a:rPr lang="sk-SK" sz="2000" dirty="0">
                <a:solidFill>
                  <a:srgbClr val="000000"/>
                </a:solidFill>
                <a:latin typeface="Arial"/>
                <a:cs typeface="Arial"/>
              </a:rPr>
              <a:t>úľavou sa rozumie potenciálna daňová povinnosť, ktorú by za bežných okolností komerčný podnik odviedol správcovi dane (povedzme, ak bude základ dane  v roku 2020 v sume 100.000 EUR, daň. povinnosť 21 % predstavuje 21.000 EUR), ktorú na rozdiel od bežného podnikania RSP využije vo forme daňovej úľavy</a:t>
            </a:r>
            <a:r>
              <a:rPr lang="sk-SK" sz="20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algn="just"/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Ak 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príde s odstupom času (napr. v roku 2025) k porušeniu podmienok zo strany RSP, legislatíva mu ukladá povinnosť úpravy svojho vyčísleného základu dane, avšak podľa taxatívneho znenia daného ustanovenia v súčasnosti vyplýva, že RSP má </a:t>
            </a:r>
            <a:r>
              <a:rPr lang="sk-SK" sz="2000" u="sng" dirty="0">
                <a:solidFill>
                  <a:schemeClr val="tx1"/>
                </a:solidFill>
                <a:effectLst/>
                <a:latin typeface="Arial"/>
                <a:cs typeface="Arial"/>
              </a:rPr>
              <a:t>zvýšiť základ dane o výšku daňovej úľavy</a:t>
            </a:r>
            <a:r>
              <a:rPr lang="sk-SK" sz="2000" dirty="0">
                <a:solidFill>
                  <a:schemeClr val="tx1"/>
                </a:solidFill>
                <a:effectLst/>
                <a:latin typeface="Arial"/>
                <a:cs typeface="Arial"/>
              </a:rPr>
              <a:t>, čo sú v podstate dva odlišné pojmy!</a:t>
            </a:r>
            <a:r>
              <a:rPr lang="sk-SK" sz="20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!</a:t>
            </a:r>
            <a:endParaRPr lang="en-GB" sz="2000" dirty="0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62335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Príklady z praxe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6088"/>
            <a:ext cx="9144000" cy="55199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Tu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vzniká </a:t>
            </a:r>
            <a:r>
              <a:rPr lang="sk-SK" sz="1800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polemika, aký bol a je vlastne úmysel zákonodarcu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?? </a:t>
            </a:r>
            <a:endParaRPr lang="en-GB" sz="18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lvl="0" indent="0" algn="just">
              <a:buNone/>
            </a:pP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Ak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je úmysel zákonodarcu ten, aby bola v prípade porušenia podmienok zo strany RSP dodatočne odvedená daň správcovi dane, ktorá v roku 2020 nebola odvedená (v našom prípade tých 21.000 EUR), v takom prípade by sa mal upravovať nie základ o sumu daňovej úľavy, ale mala by sa upravovať daňová povinnosť voči daňovému úradu.</a:t>
            </a:r>
            <a:endParaRPr lang="en-GB" sz="18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Z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logiky veci nám vyplýva, že práve toto bol zrejme primárny úmysel zákonodarcu (a teda zvýšiť základ dane o sumu pôvodného základu dane z minulosti, z ktorého si RSP uplatnil daňovú úľavu).</a:t>
            </a:r>
            <a:endParaRPr lang="en-GB" sz="18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lvl="0" indent="0" algn="just">
              <a:buNone/>
            </a:pP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Za </a:t>
            </a:r>
            <a:r>
              <a:rPr lang="sk-SK" sz="1800" dirty="0">
                <a:solidFill>
                  <a:schemeClr val="tx1"/>
                </a:solidFill>
                <a:effectLst/>
                <a:latin typeface="Arial"/>
                <a:cs typeface="Arial"/>
              </a:rPr>
              <a:t>súčasného znenia daného ustanovenia si však bude RSP vykladať úpravu svojho základu dane podľa ods.6 ZDP len o výšku daňovej úľavy (čo je v podstate len 21% pôvodného základu dane) a takto „upravený základ dane“ bude podliehať daňovej sadzbe 21%. V končnom dôsledku by takouto úpravou  bol „ukrátený“ správca </a:t>
            </a:r>
            <a:r>
              <a:rPr lang="sk-SK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dane.</a:t>
            </a:r>
            <a:endParaRPr lang="en-GB" sz="180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lvl="0" indent="0" algn="just">
              <a:buNone/>
            </a:pPr>
            <a:r>
              <a:rPr lang="en-GB" sz="1800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- </a:t>
            </a:r>
            <a:r>
              <a:rPr lang="sk-SK" sz="1800" b="1" dirty="0" smtClean="0">
                <a:solidFill>
                  <a:schemeClr val="tx1"/>
                </a:solidFill>
                <a:effectLst/>
                <a:latin typeface="Arial"/>
                <a:cs typeface="Arial"/>
              </a:rPr>
              <a:t>Kým </a:t>
            </a:r>
            <a:r>
              <a:rPr lang="sk-SK" sz="1800" b="1" dirty="0">
                <a:solidFill>
                  <a:schemeClr val="tx1"/>
                </a:solidFill>
                <a:effectLst/>
                <a:latin typeface="Arial"/>
                <a:cs typeface="Arial"/>
              </a:rPr>
              <a:t>v prvom vyššie uvedenom prípade, by bol RSP povinný vrátiť celú sumu daňovej úľavy t.j. 21.000 EUR, v druhom prípade by bol povinný vrátiť len 21% z pôvodne vypočítanej daňovej povinnnosti, ktorá bola 21.000 EUR, čo by znamenalo dodatočný odvod len 4.410 EUR.</a:t>
            </a:r>
            <a:endParaRPr lang="en-GB" sz="1800" b="1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endParaRPr lang="en-GB" sz="1800" dirty="0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0384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583488" cy="1366371"/>
          </a:xfrm>
        </p:spPr>
        <p:txBody>
          <a:bodyPr/>
          <a:lstStyle/>
          <a:p>
            <a:r>
              <a:rPr lang="sk-SK" sz="3200" dirty="0">
                <a:solidFill>
                  <a:schemeClr val="tx1"/>
                </a:solidFill>
                <a:effectLst/>
                <a:latin typeface="Arial"/>
                <a:cs typeface="Arial"/>
              </a:rPr>
              <a:t>Komparácia socializácie zisku z pohľadu ZSEaSP verzus ZDP – vybrané špecifiká</a:t>
            </a:r>
            <a:r>
              <a:rPr lang="en-GB" sz="3200" dirty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endParaRPr lang="en-US" sz="3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245595"/>
              </p:ext>
            </p:extLst>
          </p:nvPr>
        </p:nvGraphicFramePr>
        <p:xfrm>
          <a:off x="294281" y="1600200"/>
          <a:ext cx="8849718" cy="4820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24859"/>
                <a:gridCol w="4424859"/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ZSEaSP (resocializácia zisku)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ZDP (§30d) Úľava na dani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obligatórna povinnosť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- fakultatívna možnosť využitia tohto daňovo-optimalizačného nástroja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použitie až v nasledujúcich obdobiach po roku, za ktorý za zisk dosiahol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použitie už v roku, za ktorý sa uplatňuje daň. úľava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žiadne časové obmedzenie resocializácie zisku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časová lehota 5 rokov odo dňa prevedenia fin. prostriedkov na osobitný BÚ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viaceré spôsoby splnenia podmienky redistribúcie zisku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- pri prevedení fin. prostriedkov na osobitný účet ich použitie výlučne na obstaranie hmotného majetku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- účtovanie o socializácii zisku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 daň. úľave sa neúčtuje, ide viac-menej len o administratívne vydokladovanie použitia peňažných prostriedkov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použitie socializácie zisku - v kontexte daňovo uznateľnému nákladu (v prípade odpisovaného majetku vo výške alikvótneho odpisu)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použitie socializácie zisku - v kontexte celej obstarávacej sumy investície prípadne služby</a:t>
                      </a:r>
                      <a:r>
                        <a:rPr lang="en-GB" sz="16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09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600200"/>
            <a:ext cx="8964905" cy="4749800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33CC"/>
                </a:solidFill>
                <a:latin typeface="Arial"/>
                <a:cs typeface="Arial"/>
              </a:rPr>
              <a:t>Odsek 2) Zákaz kumulatívneho uplatnenia viacerých </a:t>
            </a:r>
            <a:r>
              <a:rPr lang="sk-SK" b="1" dirty="0" smtClean="0">
                <a:solidFill>
                  <a:srgbClr val="0033CC"/>
                </a:solidFill>
                <a:latin typeface="Arial"/>
                <a:cs typeface="Arial"/>
              </a:rPr>
              <a:t>úľav</a:t>
            </a: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>
              <a:buNone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Daňovú úľavu podľa §30d) môže uplatniť taký daňovník, ktorý zároveň neuplatňuje:</a:t>
            </a:r>
          </a:p>
          <a:p>
            <a:pPr>
              <a:buFont typeface="Wingdings" charset="2"/>
              <a:buChar char="u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úľavu na dani podľa § 30a (pre príjemcov investičnej pomoci) alebo § 30b (pre prijímateľa stimulov) a</a:t>
            </a:r>
          </a:p>
          <a:p>
            <a:pPr>
              <a:buFont typeface="Wingdings" charset="2"/>
              <a:buChar char="u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neuplatňuje odpočet výdavkov (nákladov) podľa § 30c (patent box) a</a:t>
            </a:r>
          </a:p>
          <a:p>
            <a:pPr>
              <a:buFont typeface="Wingdings" charset="2"/>
              <a:buChar char="u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nie je prijímateľom podielu zaplatenej dane podľa § 50 (asignácia dane)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76893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286000"/>
            <a:ext cx="7833358" cy="1510554"/>
          </a:xfrm>
        </p:spPr>
        <p:txBody>
          <a:bodyPr/>
          <a:lstStyle/>
          <a:p>
            <a:r>
              <a:rPr lang="sk-SK" sz="3200" dirty="0">
                <a:solidFill>
                  <a:srgbClr val="000000"/>
                </a:solidFill>
                <a:latin typeface="Arial"/>
                <a:cs typeface="Arial"/>
              </a:rPr>
              <a:t>Ďakujem za pozornosť</a:t>
            </a:r>
          </a:p>
        </p:txBody>
      </p:sp>
      <p:pic>
        <p:nvPicPr>
          <p:cNvPr id="5" name="Obrázok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0" y="227494"/>
            <a:ext cx="8757767" cy="11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17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600200"/>
            <a:ext cx="8964905" cy="4749800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33CC"/>
                </a:solidFill>
                <a:latin typeface="Arial"/>
                <a:cs typeface="Arial"/>
              </a:rPr>
              <a:t>Odsek 2) Zákaz kumulatívneho uplatnenia viacerých úľav</a:t>
            </a:r>
            <a:endParaRPr lang="sk-SK" sz="2000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b="1" dirty="0" smtClean="0">
                <a:solidFill>
                  <a:schemeClr val="tx1"/>
                </a:solidFill>
                <a:latin typeface="Arial"/>
                <a:cs typeface="Arial"/>
              </a:rPr>
              <a:t>Príklad č.1</a:t>
            </a:r>
            <a:r>
              <a:rPr lang="sk-SK" sz="2000" dirty="0" smtClean="0">
                <a:solidFill>
                  <a:schemeClr val="tx1"/>
                </a:solidFill>
                <a:latin typeface="Arial"/>
                <a:cs typeface="Arial"/>
              </a:rPr>
              <a:t>: </a:t>
            </a:r>
            <a:r>
              <a:rPr lang="sk-SK" sz="2000" dirty="0">
                <a:solidFill>
                  <a:schemeClr val="tx1"/>
                </a:solidFill>
                <a:latin typeface="Arial"/>
                <a:cs typeface="Arial"/>
              </a:rPr>
              <a:t>SP bol priznaný štatút RSP v auguste 2020. Ak by však v danom roku bol prijímateľom podielu zaplatenej dane podľa §50 ZDP, nemôže si súčasne uplatniť aj daňovú úľavu podľa §30 ZDP.</a:t>
            </a:r>
          </a:p>
          <a:p>
            <a:pPr algn="just">
              <a:buFontTx/>
              <a:buChar char="-"/>
            </a:pP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Vo </a:t>
            </a:r>
            <a:r>
              <a:rPr lang="sk-SK" sz="2000" dirty="0">
                <a:solidFill>
                  <a:schemeClr val="tx1"/>
                </a:solidFill>
                <a:latin typeface="Arial"/>
                <a:cs typeface="Arial"/>
              </a:rPr>
              <a:t>všeobecnosti daňovník vždy do 15.decembra daného roka môže požiadať notársky úrad o zaradenie do zoznamu prijímateľov na nasledujúci rok.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chemeClr val="tx1"/>
                </a:solidFill>
                <a:latin typeface="Arial"/>
                <a:cs typeface="Arial"/>
              </a:rPr>
              <a:t>Individuálne posúdenie pre RSP či bude prijímateľom zaplatenej dane §50 ZDP alebo využije §30d</a:t>
            </a:r>
          </a:p>
          <a:p>
            <a:pPr marL="0" indent="0">
              <a:buNone/>
            </a:pPr>
            <a:endParaRPr lang="en-GB" sz="2000" dirty="0">
              <a:solidFill>
                <a:srgbClr val="0033CC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12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57" y="1600200"/>
            <a:ext cx="8612822" cy="4291013"/>
          </a:xfrm>
        </p:spPr>
        <p:txBody>
          <a:bodyPr>
            <a:normAutofit lnSpcReduction="10000"/>
          </a:bodyPr>
          <a:lstStyle/>
          <a:p>
            <a:pPr algn="just"/>
            <a:r>
              <a:rPr lang="sk-SK" b="1" dirty="0">
                <a:solidFill>
                  <a:srgbClr val="0033CC"/>
                </a:solidFill>
                <a:latin typeface="Arial"/>
                <a:cs typeface="Arial"/>
              </a:rPr>
              <a:t>Odsek 3) Povinnosť presného účelu použitia daňovej úľavy a jej výška</a:t>
            </a:r>
            <a:endParaRPr lang="sk-SK" sz="2000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0" lvl="0" indent="0" algn="just">
              <a:buNone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1.) na dosiahnutie hlavného cieľa podľa osobitného predpisu (ZSESP)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 príslušnom zdaňovacom období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za ktoré si uplatňuje túto úľavu, kedy hlavným cieľom je práve dosiahnutie merateľného pozitívneho sociálneho vplyvu alebo </a:t>
            </a:r>
            <a:r>
              <a:rPr lang="sk-SK" sz="20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vo výške plnej sumy daňovej úľavy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endParaRPr lang="en-GB" sz="2000" b="1" u="sng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2.) prevedie peňažné prostriedky </a:t>
            </a:r>
            <a:r>
              <a:rPr lang="sk-SK" sz="20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vo výške kladného rozdielu medzi úľavou na dani a nákladmi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 na dosiahnutie hlavného cieľa na osobitne zriadený bankový účet, </a:t>
            </a:r>
          </a:p>
          <a:p>
            <a:pPr marL="0" indent="0" algn="just">
              <a:buNone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3.) opäť aj v prípade daň. úľavy je možná „kombinácia“ oboch spôsobov za určitých podmienok</a:t>
            </a: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93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57" y="1232647"/>
            <a:ext cx="8612822" cy="5427861"/>
          </a:xfrm>
        </p:spPr>
        <p:txBody>
          <a:bodyPr>
            <a:normAutofit/>
          </a:bodyPr>
          <a:lstStyle/>
          <a:p>
            <a:pPr algn="just"/>
            <a:r>
              <a:rPr lang="sk-SK" sz="2000" b="1" i="1" dirty="0">
                <a:solidFill>
                  <a:srgbClr val="000000"/>
                </a:solidFill>
                <a:latin typeface="Arial"/>
                <a:cs typeface="Arial"/>
              </a:rPr>
              <a:t>Príklad </a:t>
            </a:r>
            <a:r>
              <a:rPr lang="sk-SK" sz="2000" b="1" i="1" dirty="0" smtClean="0">
                <a:solidFill>
                  <a:srgbClr val="000000"/>
                </a:solidFill>
                <a:latin typeface="Arial"/>
                <a:cs typeface="Arial"/>
              </a:rPr>
              <a:t>č.2: </a:t>
            </a:r>
            <a:r>
              <a:rPr lang="sk-SK" sz="2000" b="1" i="1" dirty="0" smtClean="0">
                <a:solidFill>
                  <a:srgbClr val="0033CC"/>
                </a:solidFill>
                <a:latin typeface="Arial"/>
                <a:cs typeface="Arial"/>
              </a:rPr>
              <a:t>Praktická aplikácia použitie daňovej úľavy §30d ZDP</a:t>
            </a:r>
            <a:endParaRPr lang="sk-SK" sz="2000" b="1" i="1" dirty="0">
              <a:solidFill>
                <a:srgbClr val="0033CC"/>
              </a:solidFill>
              <a:latin typeface="Arial"/>
              <a:cs typeface="Arial"/>
            </a:endParaRPr>
          </a:p>
          <a:p>
            <a:pPr marL="144000" indent="0" algn="just">
              <a:spcBef>
                <a:spcPts val="600"/>
              </a:spcBef>
              <a:buNone/>
            </a:pPr>
            <a:endParaRPr lang="sk-SK" sz="1800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marL="144000" indent="0" algn="just">
              <a:spcBef>
                <a:spcPts val="600"/>
              </a:spcBef>
              <a:buNone/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RSP sa zaviazal vo svojom základnom dokumente o priznanie štatútu, že 80% svojho zisku použije na dosahovanie svojho hlavného cieľa.</a:t>
            </a:r>
          </a:p>
          <a:p>
            <a:pPr marL="144000" indent="0" algn="just">
              <a:spcBef>
                <a:spcPts val="600"/>
              </a:spcBef>
              <a:buNone/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 základ dane bude 50.000 Eur, daň. povinnosť (21%) vo výške 10.500 EUR. Výška samotnej daň. úľavy závisí práve od tohto %-</a:t>
            </a:r>
            <a:r>
              <a:rPr lang="sk-SK" sz="1800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uálneho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vyjadrenia.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Ak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by bolo 100% : max. výška daň úľavy by bola 10.500 EUR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Ak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je 80%: max. výška daň. úľavy je 8.400 EUR</a:t>
            </a:r>
          </a:p>
          <a:p>
            <a:pPr marL="0" indent="0" algn="just">
              <a:spcBef>
                <a:spcPts val="600"/>
              </a:spcBef>
              <a:buNone/>
            </a:pPr>
            <a:endParaRPr lang="sk-SK" sz="18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Následne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buď celú sumu daň. úspory použije na dosiahnutie svojho hlavného cieľa. Ak preukáže, že za daný rok použil na tento účel napr.9.000 EUR – </a:t>
            </a:r>
            <a:r>
              <a:rPr lang="sk-SK" sz="1800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ok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podmienka splnená.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Ak 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preukáže, že použil napr. 8000 EUR, tak 400 EUR prevedie na osobitne zriadený účet, kedy túto sumu má v lehote 5rokov od prevedenia povinnosť použiť na obstaranie hmotného majetku.</a:t>
            </a:r>
            <a:endParaRPr lang="en-GB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4909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>
                <a:solidFill>
                  <a:srgbClr val="000000"/>
                </a:solidFill>
                <a:latin typeface="Arial"/>
                <a:cs typeface="Arial"/>
              </a:rPr>
              <a:t>Daňová úľava §30d ZDP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1600200"/>
            <a:ext cx="8964905" cy="5025808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33CC"/>
                </a:solidFill>
                <a:latin typeface="Arial"/>
                <a:cs typeface="Arial"/>
              </a:rPr>
              <a:t>Odsek 4) Obdobie, dokedy je povinnosť prevedenia prostriedkov na osobitný účet + „následky“ z nesplnenia</a:t>
            </a:r>
            <a:endParaRPr lang="sk-SK" sz="2000" dirty="0">
              <a:solidFill>
                <a:srgbClr val="0033CC"/>
              </a:solidFill>
              <a:effectLst/>
              <a:latin typeface="Arial"/>
              <a:cs typeface="Arial"/>
            </a:endParaRPr>
          </a:p>
          <a:p>
            <a:pPr algn="just">
              <a:buFontTx/>
              <a:buChar char="-"/>
            </a:pP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do konca kalendárneho mesiaca nasledujúceho po mesiaci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v ktorom uplynula lehota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na podanie DPPO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za zdaňovacie obdobie, v ktorom si daňovník uplatnil úľavu na dani.</a:t>
            </a:r>
          </a:p>
          <a:p>
            <a:pPr algn="just">
              <a:buFontTx/>
              <a:buChar char="-"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Ak daňovník nedodrží lehotu odvedenia peňažných prostriedkov vo výške kladného rozdielu medzi daň. úľavou a vynaloženými nákladmi, na osobitný účet v banke alebo pobočke zahraničnej banky, potom stráca nárok na uplatnenie úľavy na dani a je povinný podať dodatočné daňové priznanie za zdaňovacie obdobie, v ktorom si uplatnil túto úľavu na dani v lehote do konca tretieho kalendárneho mesiaca po uplynutí lehoty na prevod peňažných prostriedkov na osobitný účet v banke alebo pobočke zahraničnej banky; v rovnakej lehote je splatná aj dodatočne priznaná daň.</a:t>
            </a: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130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284" y="0"/>
            <a:ext cx="8656618" cy="669029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sk-SK" sz="1800" b="1" u="sng" dirty="0">
                <a:solidFill>
                  <a:srgbClr val="0033CC"/>
                </a:solidFill>
                <a:effectLst/>
                <a:latin typeface="Arial"/>
                <a:cs typeface="Arial"/>
              </a:rPr>
              <a:t>Socializácia zisku </a:t>
            </a:r>
            <a:r>
              <a:rPr lang="sk-SK" sz="1800" b="1" u="sng" dirty="0" smtClean="0">
                <a:solidFill>
                  <a:srgbClr val="0033CC"/>
                </a:solidFill>
                <a:effectLst/>
                <a:latin typeface="Arial"/>
                <a:cs typeface="Arial"/>
              </a:rPr>
              <a:t>podľa ZDP vo </a:t>
            </a:r>
            <a:r>
              <a:rPr lang="sk-SK" sz="1800" b="1" u="sng" dirty="0">
                <a:solidFill>
                  <a:srgbClr val="0033CC"/>
                </a:solidFill>
                <a:effectLst/>
                <a:latin typeface="Arial"/>
                <a:cs typeface="Arial"/>
              </a:rPr>
              <a:t>výške sumy úľavy na dani z príjmu</a:t>
            </a: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, ktorú získal RSP pre účel jeho socializácie.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Je </a:t>
            </a:r>
            <a:r>
              <a:rPr lang="sk-SK" sz="18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tak povinný urobiť ešte počas roka, ktorého (potenciálne) kladný výsledok hospodárenia bude zdaňovať na základe daňového priznania podaného v termíne predkladania daňových priznaní v roku nasledujúcom po tomto hospodárskom roku.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sk-SK" sz="1800" b="1" u="sng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Keďže podnik vynakladá prostriedky na dosiahnutie svojho hlavného cieľa v čase, keď ešte nepozná výšku svojho budúceho zisku, voči ktorého úľave na dani chce túto socializáciu uplatniť, môže sa stať, že pre posilnenie svojho hlavného cieľa použije prostriedky, ktoré 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budú menšie ako suma úľavy na dani, ktoré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sa budú rovnať sume úľavy na dani, alebo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presiahnu sumu úľavy na dani.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sk-SK" sz="18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0000"/>
                </a:solidFill>
                <a:effectLst/>
                <a:latin typeface="Arial"/>
                <a:cs typeface="Arial"/>
              </a:rPr>
              <a:t> Toto porovnanie si bude podnik môcť urobiť až po vyčíslení zisku, a vyčíslení prislúchajúcej dane z príjmu a následnej úľavy na dani z príjmu vychádzajúcej z deklarovanej výšky socializácie zisku, ku ktorej sa podnik zaviazal vo svojich základných dokumentoch. </a:t>
            </a:r>
          </a:p>
        </p:txBody>
      </p:sp>
    </p:spTree>
    <p:extLst>
      <p:ext uri="{BB962C8B-B14F-4D97-AF65-F5344CB8AC3E}">
        <p14:creationId xmlns:p14="http://schemas.microsoft.com/office/powerpoint/2010/main" val="804809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888"/>
            <a:ext cx="8924902" cy="67200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u"/>
            </a:pPr>
            <a:r>
              <a:rPr lang="sk-SK" sz="2000" b="1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</a:t>
            </a:r>
            <a:r>
              <a:rPr lang="sk-SK" sz="2000" b="1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prípade, že sú jeho náklady na dosiahnutie hlavného cieľa v príslušnom zdaňovacom období vyššie alebo sa rovnajú sume úľavy na dani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je povinnosť socializácie zisku splnená podľa bodu § 30d odseku 3 písmena a) ZDP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sk-SK" sz="2000" dirty="0" smtClean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u"/>
            </a:pPr>
            <a:r>
              <a:rPr lang="sk-SK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prípade, že sa jeho náklady na dosiahnutie hlavného cieľa v príslušnom zdaňovacom období nižšie ako suma úľavy na dani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, dáva mu ZDP v nasledujúcom bode b) možnosť, </a:t>
            </a:r>
            <a:r>
              <a:rPr lang="sk-SK" sz="20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aby [kladný] rozdiel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tejto </a:t>
            </a:r>
            <a:r>
              <a:rPr lang="sk-SK" sz="2000" u="sng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sumy previedol na osobitný účet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v banke alebo pobočke zahraničnej banky. </a:t>
            </a: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Avšak musí tak urobiť </a:t>
            </a:r>
            <a:r>
              <a:rPr lang="sk-SK" sz="2000" u="sng" dirty="0">
                <a:solidFill>
                  <a:srgbClr val="000000"/>
                </a:solidFill>
                <a:effectLst/>
                <a:latin typeface="Arial"/>
                <a:cs typeface="Arial"/>
              </a:rPr>
              <a:t>do konca kalendárneho mesiaca nasledujúceho po mesiaci, v ktorom uplynula lehota na podanie daňového priznania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za zdaňovacie obdobie, v ktorom si uplatnil úľavu na dani z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príjmu.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sk-SK" sz="200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u"/>
            </a:pP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Ak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dôjde k prevodu finančných prostriedkov na osobitný účet, je tieto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PP (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vrátane </a:t>
            </a:r>
            <a:r>
              <a:rPr lang="sk-SK" sz="20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úrokov)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možné použiť </a:t>
            </a:r>
            <a:r>
              <a:rPr lang="sk-SK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iba na obstaranie hmotného majetku </a:t>
            </a:r>
            <a:r>
              <a:rPr lang="sk-SK" sz="2000" dirty="0">
                <a:solidFill>
                  <a:srgbClr val="000000"/>
                </a:solidFill>
                <a:effectLst/>
                <a:latin typeface="Arial"/>
                <a:cs typeface="Arial"/>
              </a:rPr>
              <a:t>(na rozdiel od finančných prostriedkov použitých podľa § 5 ods. 5 písm. a) ZSEaSP, podľa ktorého je možné obstarať aj nehmotný majetok), </a:t>
            </a:r>
            <a:endParaRPr lang="sk-SK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5570764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17072</TotalTime>
  <Words>3069</Words>
  <Application>Microsoft Macintosh PowerPoint</Application>
  <PresentationFormat>On-screen Show (4:3)</PresentationFormat>
  <Paragraphs>212</Paragraphs>
  <Slides>30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Summer</vt:lpstr>
      <vt:lpstr>Odvod kladného rozdielu dane na špeciálny účet v banke</vt:lpstr>
      <vt:lpstr>Daňová úľava §30d ZDP</vt:lpstr>
      <vt:lpstr>Daňová úľava §30d ZDP</vt:lpstr>
      <vt:lpstr>Daňová úľava §30d ZDP</vt:lpstr>
      <vt:lpstr>Daňová úľava §30d ZDP</vt:lpstr>
      <vt:lpstr>Daňová úľava §30d ZDP</vt:lpstr>
      <vt:lpstr>Daňová úľava §30d ZDP</vt:lpstr>
      <vt:lpstr>PowerPoint Presentation</vt:lpstr>
      <vt:lpstr>PowerPoint Presentation</vt:lpstr>
      <vt:lpstr>Daňová úľava §30d ZDP</vt:lpstr>
      <vt:lpstr>Daňová úľava §30d ZDP</vt:lpstr>
      <vt:lpstr>Daňová úľava §30d ZDP</vt:lpstr>
      <vt:lpstr>Daňová úľava §30d ZDP</vt:lpstr>
      <vt:lpstr>Daňová úľava §30d ZDP</vt:lpstr>
      <vt:lpstr>Daňová úľava §30d ZDP</vt:lpstr>
      <vt:lpstr>Daňová úľava §30d ZDP</vt:lpstr>
      <vt:lpstr>Spôsob preukazovania použitia daňovej úľavy §30d ZDP</vt:lpstr>
      <vt:lpstr>Spôsob preukazovania použitia daňovej úľavy §30d ZDP</vt:lpstr>
      <vt:lpstr>Daňová úľava §30d ZDP</vt:lpstr>
      <vt:lpstr>Príklady z praxe</vt:lpstr>
      <vt:lpstr>Príklady z praxe</vt:lpstr>
      <vt:lpstr>Príklady z praxe</vt:lpstr>
      <vt:lpstr>Príklady z praxe</vt:lpstr>
      <vt:lpstr>Príklady z praxe</vt:lpstr>
      <vt:lpstr>Príklady z praxe</vt:lpstr>
      <vt:lpstr>Príklady z praxe</vt:lpstr>
      <vt:lpstr>Príklady z praxe</vt:lpstr>
      <vt:lpstr>Príklady z praxe</vt:lpstr>
      <vt:lpstr>Komparácia socializácie zisku z pohľadu ZSEaSP verzus ZDP – vybrané špecifiká </vt:lpstr>
      <vt:lpstr>Ďakujem za pozornosť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socializácie zisku – uplatnenie daňovej úľavy z pohľadu ZDP</dc:title>
  <dc:creator>Zuzana Demovicova</dc:creator>
  <cp:lastModifiedBy>Zuzana Demovicova</cp:lastModifiedBy>
  <cp:revision>86</cp:revision>
  <dcterms:created xsi:type="dcterms:W3CDTF">2021-10-12T16:02:21Z</dcterms:created>
  <dcterms:modified xsi:type="dcterms:W3CDTF">2022-03-26T05:56:30Z</dcterms:modified>
</cp:coreProperties>
</file>