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Lst>
  <p:notesMasterIdLst>
    <p:notesMasterId r:id="rId46"/>
  </p:notesMasterIdLst>
  <p:handoutMasterIdLst>
    <p:handoutMasterId r:id="rId47"/>
  </p:handoutMasterIdLst>
  <p:sldIdLst>
    <p:sldId id="262" r:id="rId3"/>
    <p:sldId id="278" r:id="rId4"/>
    <p:sldId id="279" r:id="rId5"/>
    <p:sldId id="280" r:id="rId6"/>
    <p:sldId id="281" r:id="rId7"/>
    <p:sldId id="282" r:id="rId8"/>
    <p:sldId id="283" r:id="rId9"/>
    <p:sldId id="284" r:id="rId10"/>
    <p:sldId id="287" r:id="rId11"/>
    <p:sldId id="286" r:id="rId12"/>
    <p:sldId id="288" r:id="rId13"/>
    <p:sldId id="289" r:id="rId14"/>
    <p:sldId id="290" r:id="rId15"/>
    <p:sldId id="285" r:id="rId16"/>
    <p:sldId id="292" r:id="rId17"/>
    <p:sldId id="291" r:id="rId18"/>
    <p:sldId id="293" r:id="rId19"/>
    <p:sldId id="297" r:id="rId20"/>
    <p:sldId id="296" r:id="rId21"/>
    <p:sldId id="295" r:id="rId22"/>
    <p:sldId id="294" r:id="rId23"/>
    <p:sldId id="300" r:id="rId24"/>
    <p:sldId id="299" r:id="rId25"/>
    <p:sldId id="298" r:id="rId26"/>
    <p:sldId id="304" r:id="rId27"/>
    <p:sldId id="303" r:id="rId28"/>
    <p:sldId id="302" r:id="rId29"/>
    <p:sldId id="301" r:id="rId30"/>
    <p:sldId id="306" r:id="rId31"/>
    <p:sldId id="305" r:id="rId32"/>
    <p:sldId id="309" r:id="rId33"/>
    <p:sldId id="308" r:id="rId34"/>
    <p:sldId id="307" r:id="rId35"/>
    <p:sldId id="312" r:id="rId36"/>
    <p:sldId id="311" r:id="rId37"/>
    <p:sldId id="310" r:id="rId38"/>
    <p:sldId id="316" r:id="rId39"/>
    <p:sldId id="315" r:id="rId40"/>
    <p:sldId id="314" r:id="rId41"/>
    <p:sldId id="313" r:id="rId42"/>
    <p:sldId id="317" r:id="rId43"/>
    <p:sldId id="318" r:id="rId44"/>
    <p:sldId id="319" r:id="rId45"/>
  </p:sldIdLst>
  <p:sldSz cx="9144000" cy="6858000" type="screen4x3"/>
  <p:notesSz cx="7010400" cy="92964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9E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5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sk-SK"/>
          </a:p>
        </p:txBody>
      </p:sp>
      <p:sp>
        <p:nvSpPr>
          <p:cNvPr id="3" name="Zástupný symbol dátumu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D8271D-27AB-43AE-A6D3-2E375B1E3FFD}" type="datetimeFigureOut">
              <a:rPr lang="sk-SK" smtClean="0"/>
              <a:t>20.4.2022</a:t>
            </a:fld>
            <a:endParaRPr lang="sk-SK"/>
          </a:p>
        </p:txBody>
      </p:sp>
      <p:sp>
        <p:nvSpPr>
          <p:cNvPr id="4" name="Zástupný symbol päty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08FD452-6B32-4CF4-9A72-0A166FD3AA88}" type="slidenum">
              <a:rPr lang="sk-SK" smtClean="0"/>
              <a:t>‹#›</a:t>
            </a:fld>
            <a:endParaRPr lang="sk-SK"/>
          </a:p>
        </p:txBody>
      </p:sp>
    </p:spTree>
    <p:extLst>
      <p:ext uri="{BB962C8B-B14F-4D97-AF65-F5344CB8AC3E}">
        <p14:creationId xmlns:p14="http://schemas.microsoft.com/office/powerpoint/2010/main" val="649320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sk-SK"/>
          </a:p>
        </p:txBody>
      </p:sp>
      <p:sp>
        <p:nvSpPr>
          <p:cNvPr id="3" name="Zástupný symbol dátumu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7CDB23C-1FCB-4F73-AA23-C23A10C426F0}" type="datetimeFigureOut">
              <a:rPr lang="sk-SK" smtClean="0"/>
              <a:t>20.4.2022</a:t>
            </a:fld>
            <a:endParaRPr lang="sk-SK"/>
          </a:p>
        </p:txBody>
      </p:sp>
      <p:sp>
        <p:nvSpPr>
          <p:cNvPr id="4" name="Zástupný symbol obrazu snímky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sk-SK"/>
          </a:p>
        </p:txBody>
      </p:sp>
      <p:sp>
        <p:nvSpPr>
          <p:cNvPr id="5" name="Zástupný symbol poznámok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B9391B1-3927-4FE6-890A-D6FAD1DCF18A}" type="slidenum">
              <a:rPr lang="sk-SK" smtClean="0"/>
              <a:t>‹#›</a:t>
            </a:fld>
            <a:endParaRPr lang="sk-SK"/>
          </a:p>
        </p:txBody>
      </p:sp>
    </p:spTree>
    <p:extLst>
      <p:ext uri="{BB962C8B-B14F-4D97-AF65-F5344CB8AC3E}">
        <p14:creationId xmlns:p14="http://schemas.microsoft.com/office/powerpoint/2010/main" val="3096057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DB9391B1-3927-4FE6-890A-D6FAD1DCF18A}" type="slidenum">
              <a:rPr lang="sk-SK" smtClean="0"/>
              <a:t>1</a:t>
            </a:fld>
            <a:endParaRPr lang="sk-SK"/>
          </a:p>
        </p:txBody>
      </p:sp>
    </p:spTree>
    <p:extLst>
      <p:ext uri="{BB962C8B-B14F-4D97-AF65-F5344CB8AC3E}">
        <p14:creationId xmlns:p14="http://schemas.microsoft.com/office/powerpoint/2010/main" val="1933369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a:t>Kliknite sem a upravte štýl predlohy nadpisov.</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Kliknite sem a upravte štýl predlohy podnadpisov.</a:t>
            </a:r>
          </a:p>
        </p:txBody>
      </p:sp>
      <p:sp>
        <p:nvSpPr>
          <p:cNvPr id="4" name="Zástupný symbol dátumu 3"/>
          <p:cNvSpPr>
            <a:spLocks noGrp="1"/>
          </p:cNvSpPr>
          <p:nvPr>
            <p:ph type="dt" sz="half" idx="10"/>
          </p:nvPr>
        </p:nvSpPr>
        <p:spPr/>
        <p:txBody>
          <a:bodyPr/>
          <a:lstStyle>
            <a:lvl1pPr>
              <a:defRPr/>
            </a:lvl1pPr>
          </a:lstStyle>
          <a:p>
            <a:pPr>
              <a:defRPr/>
            </a:pPr>
            <a:fld id="{EBD99F14-69B4-41CF-B158-1197DE3721CE}" type="datetimeFigureOut">
              <a:rPr lang="sk-SK">
                <a:solidFill>
                  <a:prstClr val="black">
                    <a:tint val="75000"/>
                  </a:prstClr>
                </a:solidFill>
              </a:rPr>
              <a:pPr>
                <a:defRPr/>
              </a:pPr>
              <a:t>20.4.2022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lvl1pPr>
              <a:defRPr/>
            </a:lvl1pPr>
          </a:lstStyle>
          <a:p>
            <a:pPr>
              <a:defRPr/>
            </a:pPr>
            <a:fld id="{E2533CEC-27CB-4240-910A-3FA572F372C8}"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149426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zvislého textu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lvl1pPr>
              <a:defRPr/>
            </a:lvl1pPr>
          </a:lstStyle>
          <a:p>
            <a:pPr>
              <a:defRPr/>
            </a:pPr>
            <a:fld id="{CDAFB694-C190-476D-A1AE-E04CF2C65972}" type="datetimeFigureOut">
              <a:rPr lang="sk-SK">
                <a:solidFill>
                  <a:prstClr val="black">
                    <a:tint val="75000"/>
                  </a:prstClr>
                </a:solidFill>
              </a:rPr>
              <a:pPr>
                <a:defRPr/>
              </a:pPr>
              <a:t>20.4.2022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lvl1pPr>
              <a:defRPr/>
            </a:lvl1pPr>
          </a:lstStyle>
          <a:p>
            <a:pPr>
              <a:defRPr/>
            </a:pPr>
            <a:fld id="{D01CD674-C38A-4501-A935-D36C32927CA9}"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69585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a:t>Kliknite sem a upravte štýl predlohy nadpisov.</a:t>
            </a:r>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lvl1pPr>
              <a:defRPr/>
            </a:lvl1pPr>
          </a:lstStyle>
          <a:p>
            <a:pPr>
              <a:defRPr/>
            </a:pPr>
            <a:fld id="{C3CF6AE0-AA1B-4FE8-B5BA-D25BBDF4C958}" type="datetimeFigureOut">
              <a:rPr lang="sk-SK">
                <a:solidFill>
                  <a:prstClr val="black">
                    <a:tint val="75000"/>
                  </a:prstClr>
                </a:solidFill>
              </a:rPr>
              <a:pPr>
                <a:defRPr/>
              </a:pPr>
              <a:t>20.4.2022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lvl1pPr>
              <a:defRPr/>
            </a:lvl1pPr>
          </a:lstStyle>
          <a:p>
            <a:pPr>
              <a:defRPr/>
            </a:pPr>
            <a:fld id="{A4F455EC-A514-44C7-8952-DC130D1D97E7}"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18894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976064" y="4149080"/>
            <a:ext cx="7772400" cy="1470025"/>
          </a:xfrm>
        </p:spPr>
        <p:txBody>
          <a:bodyPr/>
          <a:lstStyle/>
          <a:p>
            <a:r>
              <a:rPr lang="sk-SK"/>
              <a:t>Upravte štýly predlohy textu</a:t>
            </a:r>
            <a:endParaRPr lang="sk-SK" dirty="0"/>
          </a:p>
        </p:txBody>
      </p:sp>
      <p:sp>
        <p:nvSpPr>
          <p:cNvPr id="4" name="Zástupný symbol dátumu 3"/>
          <p:cNvSpPr>
            <a:spLocks noGrp="1"/>
          </p:cNvSpPr>
          <p:nvPr>
            <p:ph type="dt" sz="half" idx="10"/>
          </p:nvPr>
        </p:nvSpPr>
        <p:spPr>
          <a:xfrm>
            <a:off x="998240" y="6165304"/>
            <a:ext cx="2133600" cy="365125"/>
          </a:xfrm>
        </p:spPr>
        <p:txBody>
          <a:bodyPr/>
          <a:lstStyle/>
          <a:p>
            <a:fld id="{BF92E2F3-A957-4897-AE39-228CC061DCDB}" type="datetimeFigureOut">
              <a:rPr lang="sk-SK" smtClean="0">
                <a:solidFill>
                  <a:prstClr val="black">
                    <a:tint val="75000"/>
                  </a:prstClr>
                </a:solidFill>
              </a:rPr>
              <a:pPr/>
              <a:t>20.4.2022</a:t>
            </a:fld>
            <a:endParaRPr lang="sk-SK" dirty="0">
              <a:solidFill>
                <a:prstClr val="black">
                  <a:tint val="75000"/>
                </a:prstClr>
              </a:solidFill>
            </a:endParaRPr>
          </a:p>
        </p:txBody>
      </p:sp>
    </p:spTree>
    <p:extLst>
      <p:ext uri="{BB962C8B-B14F-4D97-AF65-F5344CB8AC3E}">
        <p14:creationId xmlns:p14="http://schemas.microsoft.com/office/powerpoint/2010/main" val="718256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Úvodná sním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827584" y="4581128"/>
            <a:ext cx="7772400" cy="1470025"/>
          </a:xfrm>
        </p:spPr>
        <p:txBody>
          <a:bodyPr/>
          <a:lstStyle/>
          <a:p>
            <a:r>
              <a:rPr lang="sk-SK"/>
              <a:t>Upravte štýly predlohy textu</a:t>
            </a:r>
            <a:endParaRPr lang="sk-SK" dirty="0"/>
          </a:p>
        </p:txBody>
      </p:sp>
      <p:sp>
        <p:nvSpPr>
          <p:cNvPr id="4" name="Zástupný symbol dátumu 3"/>
          <p:cNvSpPr>
            <a:spLocks noGrp="1"/>
          </p:cNvSpPr>
          <p:nvPr>
            <p:ph type="dt" sz="half" idx="10"/>
          </p:nvPr>
        </p:nvSpPr>
        <p:spPr>
          <a:xfrm>
            <a:off x="854224" y="6309320"/>
            <a:ext cx="2133600" cy="365125"/>
          </a:xfrm>
        </p:spPr>
        <p:txBody>
          <a:bodyPr/>
          <a:lstStyle/>
          <a:p>
            <a:fld id="{BF92E2F3-A957-4897-AE39-228CC061DCDB}" type="datetimeFigureOut">
              <a:rPr lang="sk-SK" smtClean="0">
                <a:solidFill>
                  <a:prstClr val="black">
                    <a:tint val="75000"/>
                  </a:prstClr>
                </a:solidFill>
              </a:rPr>
              <a:pPr/>
              <a:t>20.4.2022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6EC84D80-3779-453A-ADA2-5F0F5F321983}"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886547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Úvodná sním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976064" y="4623271"/>
            <a:ext cx="7772400" cy="1470025"/>
          </a:xfrm>
        </p:spPr>
        <p:txBody>
          <a:bodyPr/>
          <a:lstStyle/>
          <a:p>
            <a:r>
              <a:rPr lang="sk-SK"/>
              <a:t>Upravte štýly predlohy textu</a:t>
            </a:r>
            <a:endParaRPr lang="sk-SK" dirty="0"/>
          </a:p>
        </p:txBody>
      </p:sp>
      <p:sp>
        <p:nvSpPr>
          <p:cNvPr id="4" name="Zástupný symbol dátumu 3"/>
          <p:cNvSpPr>
            <a:spLocks noGrp="1"/>
          </p:cNvSpPr>
          <p:nvPr>
            <p:ph type="dt" sz="half" idx="10"/>
          </p:nvPr>
        </p:nvSpPr>
        <p:spPr>
          <a:xfrm>
            <a:off x="971600" y="6309320"/>
            <a:ext cx="2133600" cy="365125"/>
          </a:xfrm>
        </p:spPr>
        <p:txBody>
          <a:bodyPr/>
          <a:lstStyle/>
          <a:p>
            <a:fld id="{BF92E2F3-A957-4897-AE39-228CC061DCDB}" type="datetimeFigureOut">
              <a:rPr lang="sk-SK" smtClean="0">
                <a:solidFill>
                  <a:prstClr val="black">
                    <a:tint val="75000"/>
                  </a:prstClr>
                </a:solidFill>
              </a:rPr>
              <a:pPr/>
              <a:t>20.4.2022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6EC84D80-3779-453A-ADA2-5F0F5F321983}"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331081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sk-SK" dirty="0"/>
          </a:p>
        </p:txBody>
      </p:sp>
      <p:sp>
        <p:nvSpPr>
          <p:cNvPr id="3" name="Zástupný symbol obsahu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sk-SK" dirty="0"/>
          </a:p>
        </p:txBody>
      </p:sp>
      <p:sp>
        <p:nvSpPr>
          <p:cNvPr id="4" name="Zástupný symbol dátumu 3"/>
          <p:cNvSpPr>
            <a:spLocks noGrp="1"/>
          </p:cNvSpPr>
          <p:nvPr>
            <p:ph type="dt" sz="half" idx="10"/>
          </p:nvPr>
        </p:nvSpPr>
        <p:spPr/>
        <p:txBody>
          <a:bodyPr/>
          <a:lstStyle/>
          <a:p>
            <a:fld id="{BF92E2F3-A957-4897-AE39-228CC061DCDB}" type="datetimeFigureOut">
              <a:rPr lang="sk-SK" smtClean="0">
                <a:solidFill>
                  <a:prstClr val="black">
                    <a:tint val="75000"/>
                  </a:prstClr>
                </a:solidFill>
              </a:rPr>
              <a:pPr/>
              <a:t>20.4.2022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6EC84D80-3779-453A-ADA2-5F0F5F321983}"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8035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n nadp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sk-SK" dirty="0"/>
          </a:p>
        </p:txBody>
      </p:sp>
      <p:sp>
        <p:nvSpPr>
          <p:cNvPr id="3" name="Zástupný symbol dátumu 2"/>
          <p:cNvSpPr>
            <a:spLocks noGrp="1"/>
          </p:cNvSpPr>
          <p:nvPr>
            <p:ph type="dt" sz="half" idx="10"/>
          </p:nvPr>
        </p:nvSpPr>
        <p:spPr/>
        <p:txBody>
          <a:bodyPr/>
          <a:lstStyle/>
          <a:p>
            <a:fld id="{BF92E2F3-A957-4897-AE39-228CC061DCDB}" type="datetimeFigureOut">
              <a:rPr lang="sk-SK" smtClean="0">
                <a:solidFill>
                  <a:prstClr val="black">
                    <a:tint val="75000"/>
                  </a:prstClr>
                </a:solidFill>
              </a:rPr>
              <a:pPr/>
              <a:t>20.4.2022</a:t>
            </a:fld>
            <a:endParaRPr lang="sk-SK">
              <a:solidFill>
                <a:prstClr val="black">
                  <a:tint val="75000"/>
                </a:prstClr>
              </a:solidFill>
            </a:endParaRPr>
          </a:p>
        </p:txBody>
      </p:sp>
      <p:sp>
        <p:nvSpPr>
          <p:cNvPr id="4" name="Zástupný symbol päty 3"/>
          <p:cNvSpPr>
            <a:spLocks noGrp="1"/>
          </p:cNvSpPr>
          <p:nvPr>
            <p:ph type="ftr" sz="quarter" idx="11"/>
          </p:nvPr>
        </p:nvSpPr>
        <p:spPr/>
        <p:txBody>
          <a:bodyPr/>
          <a:lstStyle/>
          <a:p>
            <a:endParaRPr lang="sk-SK">
              <a:solidFill>
                <a:prstClr val="black">
                  <a:tint val="75000"/>
                </a:prstClr>
              </a:solidFill>
            </a:endParaRPr>
          </a:p>
        </p:txBody>
      </p:sp>
      <p:sp>
        <p:nvSpPr>
          <p:cNvPr id="5" name="Zástupný symbol čísla snímky 4"/>
          <p:cNvSpPr>
            <a:spLocks noGrp="1"/>
          </p:cNvSpPr>
          <p:nvPr>
            <p:ph type="sldNum" sz="quarter" idx="12"/>
          </p:nvPr>
        </p:nvSpPr>
        <p:spPr/>
        <p:txBody>
          <a:bodyPr/>
          <a:lstStyle/>
          <a:p>
            <a:fld id="{6EC84D80-3779-453A-ADA2-5F0F5F321983}" type="slidenum">
              <a:rPr lang="sk-SK" smtClean="0">
                <a:solidFill>
                  <a:prstClr val="black">
                    <a:tint val="75000"/>
                  </a:prstClr>
                </a:solidFill>
              </a:rPr>
              <a:pPr/>
              <a:t>‹#›</a:t>
            </a:fld>
            <a:endParaRPr lang="sk-SK">
              <a:solidFill>
                <a:prstClr val="black">
                  <a:tint val="75000"/>
                </a:prstClr>
              </a:solidFill>
            </a:endParaRPr>
          </a:p>
        </p:txBody>
      </p:sp>
      <p:sp>
        <p:nvSpPr>
          <p:cNvPr id="6" name="Zástupný symbol obsahu 2"/>
          <p:cNvSpPr>
            <a:spLocks noGrp="1"/>
          </p:cNvSpPr>
          <p:nvPr>
            <p:ph idx="1"/>
          </p:nvPr>
        </p:nvSpPr>
        <p:spPr>
          <a:xfrm>
            <a:off x="899592" y="1600200"/>
            <a:ext cx="7787208" cy="4525963"/>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sk-SK" dirty="0"/>
          </a:p>
        </p:txBody>
      </p:sp>
    </p:spTree>
    <p:extLst>
      <p:ext uri="{BB962C8B-B14F-4D97-AF65-F5344CB8AC3E}">
        <p14:creationId xmlns:p14="http://schemas.microsoft.com/office/powerpoint/2010/main" val="3614733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99591" y="4406900"/>
            <a:ext cx="7595121" cy="1362075"/>
          </a:xfrm>
        </p:spPr>
        <p:txBody>
          <a:bodyPr anchor="t"/>
          <a:lstStyle>
            <a:lvl1pPr algn="l">
              <a:defRPr sz="4000" b="1" cap="all"/>
            </a:lvl1pPr>
          </a:lstStyle>
          <a:p>
            <a:r>
              <a:rPr lang="sk-SK"/>
              <a:t>Upravte štýly predlohy textu</a:t>
            </a:r>
          </a:p>
        </p:txBody>
      </p:sp>
      <p:sp>
        <p:nvSpPr>
          <p:cNvPr id="3" name="Zástupný symbol textu 2"/>
          <p:cNvSpPr>
            <a:spLocks noGrp="1"/>
          </p:cNvSpPr>
          <p:nvPr>
            <p:ph type="body" idx="1"/>
          </p:nvPr>
        </p:nvSpPr>
        <p:spPr>
          <a:xfrm>
            <a:off x="899591" y="2906713"/>
            <a:ext cx="759512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Upravte štýl predlohy textu.</a:t>
            </a:r>
          </a:p>
        </p:txBody>
      </p:sp>
      <p:sp>
        <p:nvSpPr>
          <p:cNvPr id="4" name="Zástupný symbol dátumu 3"/>
          <p:cNvSpPr>
            <a:spLocks noGrp="1"/>
          </p:cNvSpPr>
          <p:nvPr>
            <p:ph type="dt" sz="half" idx="10"/>
          </p:nvPr>
        </p:nvSpPr>
        <p:spPr/>
        <p:txBody>
          <a:bodyPr/>
          <a:lstStyle/>
          <a:p>
            <a:fld id="{BF92E2F3-A957-4897-AE39-228CC061DCDB}" type="datetimeFigureOut">
              <a:rPr lang="sk-SK" smtClean="0">
                <a:solidFill>
                  <a:prstClr val="black">
                    <a:tint val="75000"/>
                  </a:prstClr>
                </a:solidFill>
              </a:rPr>
              <a:pPr/>
              <a:t>20.4.2022</a:t>
            </a:fld>
            <a:endParaRPr lang="sk-SK">
              <a:solidFill>
                <a:prstClr val="black">
                  <a:tint val="75000"/>
                </a:prstClr>
              </a:solidFill>
            </a:endParaRPr>
          </a:p>
        </p:txBody>
      </p:sp>
    </p:spTree>
    <p:extLst>
      <p:ext uri="{BB962C8B-B14F-4D97-AF65-F5344CB8AC3E}">
        <p14:creationId xmlns:p14="http://schemas.microsoft.com/office/powerpoint/2010/main" val="2567702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obsahu 2"/>
          <p:cNvSpPr>
            <a:spLocks noGrp="1"/>
          </p:cNvSpPr>
          <p:nvPr>
            <p:ph sz="half" idx="1"/>
          </p:nvPr>
        </p:nvSpPr>
        <p:spPr>
          <a:xfrm>
            <a:off x="899592" y="1600200"/>
            <a:ext cx="388843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sk-SK" dirty="0"/>
          </a:p>
        </p:txBody>
      </p:sp>
      <p:sp>
        <p:nvSpPr>
          <p:cNvPr id="4" name="Zástupný symbol obsahu 3"/>
          <p:cNvSpPr>
            <a:spLocks noGrp="1"/>
          </p:cNvSpPr>
          <p:nvPr>
            <p:ph sz="half" idx="2"/>
          </p:nvPr>
        </p:nvSpPr>
        <p:spPr>
          <a:xfrm>
            <a:off x="4860032" y="1600200"/>
            <a:ext cx="382676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4"/>
          <p:cNvSpPr>
            <a:spLocks noGrp="1"/>
          </p:cNvSpPr>
          <p:nvPr>
            <p:ph type="dt" sz="half" idx="10"/>
          </p:nvPr>
        </p:nvSpPr>
        <p:spPr/>
        <p:txBody>
          <a:bodyPr/>
          <a:lstStyle/>
          <a:p>
            <a:fld id="{BF92E2F3-A957-4897-AE39-228CC061DCDB}" type="datetimeFigureOut">
              <a:rPr lang="sk-SK" smtClean="0">
                <a:solidFill>
                  <a:prstClr val="black">
                    <a:tint val="75000"/>
                  </a:prstClr>
                </a:solidFill>
              </a:rPr>
              <a:pPr/>
              <a:t>20.4.2022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6EC84D80-3779-453A-ADA2-5F0F5F321983}"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482069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a:t>Upravte štýly predlohy textu</a:t>
            </a:r>
          </a:p>
        </p:txBody>
      </p:sp>
      <p:sp>
        <p:nvSpPr>
          <p:cNvPr id="3" name="Zástupný symbol textu 2"/>
          <p:cNvSpPr>
            <a:spLocks noGrp="1"/>
          </p:cNvSpPr>
          <p:nvPr>
            <p:ph type="body" idx="1"/>
          </p:nvPr>
        </p:nvSpPr>
        <p:spPr>
          <a:xfrm>
            <a:off x="899592" y="1535113"/>
            <a:ext cx="3888432"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4" name="Zástupný symbol obsahu 3"/>
          <p:cNvSpPr>
            <a:spLocks noGrp="1"/>
          </p:cNvSpPr>
          <p:nvPr>
            <p:ph sz="half" idx="2"/>
          </p:nvPr>
        </p:nvSpPr>
        <p:spPr>
          <a:xfrm>
            <a:off x="899592" y="2174875"/>
            <a:ext cx="3888432"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sk-SK" dirty="0"/>
          </a:p>
        </p:txBody>
      </p:sp>
      <p:sp>
        <p:nvSpPr>
          <p:cNvPr id="5" name="Zástupný symbol textu 4"/>
          <p:cNvSpPr>
            <a:spLocks noGrp="1"/>
          </p:cNvSpPr>
          <p:nvPr>
            <p:ph type="body" sz="quarter" idx="3"/>
          </p:nvPr>
        </p:nvSpPr>
        <p:spPr>
          <a:xfrm>
            <a:off x="4860032" y="1535113"/>
            <a:ext cx="382676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6" name="Zástupný symbol obsahu 5"/>
          <p:cNvSpPr>
            <a:spLocks noGrp="1"/>
          </p:cNvSpPr>
          <p:nvPr>
            <p:ph sz="quarter" idx="4"/>
          </p:nvPr>
        </p:nvSpPr>
        <p:spPr>
          <a:xfrm>
            <a:off x="4860032" y="2174875"/>
            <a:ext cx="3826768"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sk-SK" dirty="0"/>
          </a:p>
        </p:txBody>
      </p:sp>
      <p:sp>
        <p:nvSpPr>
          <p:cNvPr id="7" name="Zástupný symbol dátumu 6"/>
          <p:cNvSpPr>
            <a:spLocks noGrp="1"/>
          </p:cNvSpPr>
          <p:nvPr>
            <p:ph type="dt" sz="half" idx="10"/>
          </p:nvPr>
        </p:nvSpPr>
        <p:spPr/>
        <p:txBody>
          <a:bodyPr/>
          <a:lstStyle/>
          <a:p>
            <a:fld id="{BF92E2F3-A957-4897-AE39-228CC061DCDB}" type="datetimeFigureOut">
              <a:rPr lang="sk-SK" smtClean="0">
                <a:solidFill>
                  <a:prstClr val="black">
                    <a:tint val="75000"/>
                  </a:prstClr>
                </a:solidFill>
              </a:rPr>
              <a:pPr/>
              <a:t>20.4.2022</a:t>
            </a:fld>
            <a:endParaRPr lang="sk-SK">
              <a:solidFill>
                <a:prstClr val="black">
                  <a:tint val="75000"/>
                </a:prstClr>
              </a:solidFill>
            </a:endParaRPr>
          </a:p>
        </p:txBody>
      </p:sp>
      <p:sp>
        <p:nvSpPr>
          <p:cNvPr id="8" name="Zástupný symbol päty 7"/>
          <p:cNvSpPr>
            <a:spLocks noGrp="1"/>
          </p:cNvSpPr>
          <p:nvPr>
            <p:ph type="ftr" sz="quarter" idx="11"/>
          </p:nvPr>
        </p:nvSpPr>
        <p:spPr/>
        <p:txBody>
          <a:bodyPr/>
          <a:lstStyle/>
          <a:p>
            <a:endParaRPr lang="sk-SK">
              <a:solidFill>
                <a:prstClr val="black">
                  <a:tint val="75000"/>
                </a:prstClr>
              </a:solidFill>
            </a:endParaRPr>
          </a:p>
        </p:txBody>
      </p:sp>
      <p:sp>
        <p:nvSpPr>
          <p:cNvPr id="9" name="Zástupný symbol čísla snímky 8"/>
          <p:cNvSpPr>
            <a:spLocks noGrp="1"/>
          </p:cNvSpPr>
          <p:nvPr>
            <p:ph type="sldNum" sz="quarter" idx="12"/>
          </p:nvPr>
        </p:nvSpPr>
        <p:spPr/>
        <p:txBody>
          <a:bodyPr/>
          <a:lstStyle/>
          <a:p>
            <a:fld id="{6EC84D80-3779-453A-ADA2-5F0F5F321983}"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14923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lvl1pPr>
              <a:defRPr/>
            </a:lvl1pPr>
          </a:lstStyle>
          <a:p>
            <a:pPr>
              <a:defRPr/>
            </a:pPr>
            <a:fld id="{109AF2A6-75B0-44D7-B4B9-0CE7CA387C8D}" type="datetimeFigureOut">
              <a:rPr lang="sk-SK">
                <a:solidFill>
                  <a:prstClr val="black">
                    <a:tint val="75000"/>
                  </a:prstClr>
                </a:solidFill>
              </a:rPr>
              <a:pPr>
                <a:defRPr/>
              </a:pPr>
              <a:t>20.4.2022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lvl1pPr>
              <a:defRPr/>
            </a:lvl1pPr>
          </a:lstStyle>
          <a:p>
            <a:pPr>
              <a:defRPr/>
            </a:pPr>
            <a:fld id="{38706FC8-E320-443E-8355-7A853A8BAC06}"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818220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99592" y="273050"/>
            <a:ext cx="2952328" cy="1162050"/>
          </a:xfrm>
        </p:spPr>
        <p:txBody>
          <a:bodyPr anchor="b"/>
          <a:lstStyle>
            <a:lvl1pPr algn="l">
              <a:defRPr sz="2000" b="1"/>
            </a:lvl1pPr>
          </a:lstStyle>
          <a:p>
            <a:r>
              <a:rPr lang="sk-SK"/>
              <a:t>Upravte štýly predlohy textu</a:t>
            </a:r>
          </a:p>
        </p:txBody>
      </p:sp>
      <p:sp>
        <p:nvSpPr>
          <p:cNvPr id="3" name="Zástupný symbol obsahu 2"/>
          <p:cNvSpPr>
            <a:spLocks noGrp="1"/>
          </p:cNvSpPr>
          <p:nvPr>
            <p:ph idx="1"/>
          </p:nvPr>
        </p:nvSpPr>
        <p:spPr>
          <a:xfrm>
            <a:off x="3923928" y="273050"/>
            <a:ext cx="47628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899592" y="1435100"/>
            <a:ext cx="295232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5" name="Zástupný symbol dátumu 4"/>
          <p:cNvSpPr>
            <a:spLocks noGrp="1"/>
          </p:cNvSpPr>
          <p:nvPr>
            <p:ph type="dt" sz="half" idx="10"/>
          </p:nvPr>
        </p:nvSpPr>
        <p:spPr/>
        <p:txBody>
          <a:bodyPr/>
          <a:lstStyle/>
          <a:p>
            <a:fld id="{BF92E2F3-A957-4897-AE39-228CC061DCDB}" type="datetimeFigureOut">
              <a:rPr lang="sk-SK" smtClean="0">
                <a:solidFill>
                  <a:prstClr val="black">
                    <a:tint val="75000"/>
                  </a:prstClr>
                </a:solidFill>
              </a:rPr>
              <a:pPr/>
              <a:t>20.4.2022</a:t>
            </a:fld>
            <a:endParaRPr lang="sk-SK">
              <a:solidFill>
                <a:prstClr val="black">
                  <a:tint val="75000"/>
                </a:prstClr>
              </a:solidFill>
            </a:endParaRPr>
          </a:p>
        </p:txBody>
      </p:sp>
    </p:spTree>
    <p:extLst>
      <p:ext uri="{BB962C8B-B14F-4D97-AF65-F5344CB8AC3E}">
        <p14:creationId xmlns:p14="http://schemas.microsoft.com/office/powerpoint/2010/main" val="4099651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a:t>Upravte štýly predlohy textu</a:t>
            </a:r>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5" name="Zástupný symbol dátumu 4"/>
          <p:cNvSpPr>
            <a:spLocks noGrp="1"/>
          </p:cNvSpPr>
          <p:nvPr>
            <p:ph type="dt" sz="half" idx="10"/>
          </p:nvPr>
        </p:nvSpPr>
        <p:spPr/>
        <p:txBody>
          <a:bodyPr/>
          <a:lstStyle/>
          <a:p>
            <a:fld id="{BF92E2F3-A957-4897-AE39-228CC061DCDB}" type="datetimeFigureOut">
              <a:rPr lang="sk-SK" smtClean="0">
                <a:solidFill>
                  <a:prstClr val="black">
                    <a:tint val="75000"/>
                  </a:prstClr>
                </a:solidFill>
              </a:rPr>
              <a:pPr/>
              <a:t>20.4.2022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6EC84D80-3779-453A-ADA2-5F0F5F321983}"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828653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zvislého textu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sk-SK" dirty="0"/>
          </a:p>
        </p:txBody>
      </p:sp>
      <p:sp>
        <p:nvSpPr>
          <p:cNvPr id="4" name="Zástupný symbol dátumu 3"/>
          <p:cNvSpPr>
            <a:spLocks noGrp="1"/>
          </p:cNvSpPr>
          <p:nvPr>
            <p:ph type="dt" sz="half" idx="10"/>
          </p:nvPr>
        </p:nvSpPr>
        <p:spPr/>
        <p:txBody>
          <a:bodyPr/>
          <a:lstStyle/>
          <a:p>
            <a:fld id="{BF92E2F3-A957-4897-AE39-228CC061DCDB}" type="datetimeFigureOut">
              <a:rPr lang="sk-SK" smtClean="0">
                <a:solidFill>
                  <a:prstClr val="black">
                    <a:tint val="75000"/>
                  </a:prstClr>
                </a:solidFill>
              </a:rPr>
              <a:pPr/>
              <a:t>20.4.2022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6EC84D80-3779-453A-ADA2-5F0F5F321983}"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759078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a:t>Upravte štýly predlohy textu</a:t>
            </a:r>
          </a:p>
        </p:txBody>
      </p:sp>
      <p:sp>
        <p:nvSpPr>
          <p:cNvPr id="3" name="Zástupný symbol zvislého textu 2"/>
          <p:cNvSpPr>
            <a:spLocks noGrp="1"/>
          </p:cNvSpPr>
          <p:nvPr>
            <p:ph type="body" orient="vert" idx="1"/>
          </p:nvPr>
        </p:nvSpPr>
        <p:spPr>
          <a:xfrm>
            <a:off x="899592" y="274638"/>
            <a:ext cx="5577408" cy="5851525"/>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BF92E2F3-A957-4897-AE39-228CC061DCDB}" type="datetimeFigureOut">
              <a:rPr lang="sk-SK" smtClean="0">
                <a:solidFill>
                  <a:prstClr val="black">
                    <a:tint val="75000"/>
                  </a:prstClr>
                </a:solidFill>
              </a:rPr>
              <a:pPr/>
              <a:t>20.4.2022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6EC84D80-3779-453A-ADA2-5F0F5F321983}"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580189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ázd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Zástupný symbol obsahu 5" descr="IA.bmp"/>
          <p:cNvPicPr>
            <a:picLocks noChangeAspect="1"/>
          </p:cNvPicPr>
          <p:nvPr userDrawn="1"/>
        </p:nvPicPr>
        <p:blipFill>
          <a:blip r:embed="rId3" cstate="print"/>
          <a:stretch>
            <a:fillRect/>
          </a:stretch>
        </p:blipFill>
        <p:spPr bwMode="auto">
          <a:xfrm>
            <a:off x="2411760" y="6189954"/>
            <a:ext cx="1224136" cy="396647"/>
          </a:xfrm>
          <a:prstGeom prst="rect">
            <a:avLst/>
          </a:prstGeom>
          <a:noFill/>
          <a:ln w="9525">
            <a:noFill/>
            <a:miter lim="800000"/>
            <a:headEnd/>
            <a:tailEnd/>
          </a:ln>
        </p:spPr>
      </p:pic>
      <p:sp>
        <p:nvSpPr>
          <p:cNvPr id="9" name="Zástupný symbol obsahu 2"/>
          <p:cNvSpPr>
            <a:spLocks noGrp="1"/>
          </p:cNvSpPr>
          <p:nvPr>
            <p:ph idx="1"/>
          </p:nvPr>
        </p:nvSpPr>
        <p:spPr>
          <a:xfrm>
            <a:off x="467544" y="424631"/>
            <a:ext cx="8186766" cy="4876577"/>
          </a:xfrm>
        </p:spPr>
        <p:txBody>
          <a:bodyPr/>
          <a:lstStyle>
            <a:lvl1pPr>
              <a:defRPr sz="4000"/>
            </a:lvl1pPr>
          </a:lstStyle>
          <a:p>
            <a:pPr lvl="0" algn="ctr">
              <a:buFont typeface="Arial" charset="0"/>
              <a:buNone/>
            </a:pPr>
            <a:r>
              <a:rPr lang="sk-SK" b="1">
                <a:solidFill>
                  <a:schemeClr val="accent6">
                    <a:lumMod val="75000"/>
                  </a:schemeClr>
                </a:solidFill>
              </a:rPr>
              <a:t>Upravte štýl predlohy textu.</a:t>
            </a:r>
          </a:p>
          <a:p>
            <a:pPr lvl="1" algn="ctr">
              <a:buFont typeface="Arial" charset="0"/>
              <a:buNone/>
            </a:pPr>
            <a:r>
              <a:rPr lang="sk-SK" b="1">
                <a:solidFill>
                  <a:schemeClr val="accent6">
                    <a:lumMod val="75000"/>
                  </a:schemeClr>
                </a:solidFill>
              </a:rPr>
              <a:t>Druhá úroveň</a:t>
            </a:r>
          </a:p>
          <a:p>
            <a:pPr lvl="2" algn="ctr">
              <a:buFont typeface="Arial" charset="0"/>
              <a:buNone/>
            </a:pPr>
            <a:r>
              <a:rPr lang="sk-SK" b="1">
                <a:solidFill>
                  <a:schemeClr val="accent6">
                    <a:lumMod val="75000"/>
                  </a:schemeClr>
                </a:solidFill>
              </a:rPr>
              <a:t>Tretia úroveň</a:t>
            </a:r>
          </a:p>
          <a:p>
            <a:pPr lvl="3" algn="ctr">
              <a:buFont typeface="Arial" charset="0"/>
              <a:buNone/>
            </a:pPr>
            <a:r>
              <a:rPr lang="sk-SK" b="1">
                <a:solidFill>
                  <a:schemeClr val="accent6">
                    <a:lumMod val="75000"/>
                  </a:schemeClr>
                </a:solidFill>
              </a:rPr>
              <a:t>Štvrtá úroveň</a:t>
            </a:r>
          </a:p>
          <a:p>
            <a:pPr lvl="4" algn="ctr">
              <a:buFont typeface="Arial" charset="0"/>
              <a:buNone/>
            </a:pPr>
            <a:r>
              <a:rPr lang="sk-SK" b="1">
                <a:solidFill>
                  <a:schemeClr val="accent6">
                    <a:lumMod val="75000"/>
                  </a:schemeClr>
                </a:solidFill>
              </a:rPr>
              <a:t>Piata úroveň</a:t>
            </a:r>
            <a:endParaRPr lang="sk-SK" b="1" dirty="0">
              <a:solidFill>
                <a:schemeClr val="bg1">
                  <a:lumMod val="50000"/>
                </a:schemeClr>
              </a:solidFill>
            </a:endParaRPr>
          </a:p>
        </p:txBody>
      </p:sp>
    </p:spTree>
    <p:extLst>
      <p:ext uri="{BB962C8B-B14F-4D97-AF65-F5344CB8AC3E}">
        <p14:creationId xmlns:p14="http://schemas.microsoft.com/office/powerpoint/2010/main" val="86639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a:t>Kliknite sem a upravte štýl predlohy nadpisov.</a:t>
            </a:r>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Zástupný symbol dátumu 3"/>
          <p:cNvSpPr>
            <a:spLocks noGrp="1"/>
          </p:cNvSpPr>
          <p:nvPr>
            <p:ph type="dt" sz="half" idx="10"/>
          </p:nvPr>
        </p:nvSpPr>
        <p:spPr/>
        <p:txBody>
          <a:bodyPr/>
          <a:lstStyle>
            <a:lvl1pPr>
              <a:defRPr/>
            </a:lvl1pPr>
          </a:lstStyle>
          <a:p>
            <a:pPr>
              <a:defRPr/>
            </a:pPr>
            <a:fld id="{B6E1D1CD-5E22-40E5-8788-4C700676CC46}" type="datetimeFigureOut">
              <a:rPr lang="sk-SK">
                <a:solidFill>
                  <a:prstClr val="black">
                    <a:tint val="75000"/>
                  </a:prstClr>
                </a:solidFill>
              </a:rPr>
              <a:pPr>
                <a:defRPr/>
              </a:pPr>
              <a:t>20.4.2022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lvl1pPr>
              <a:defRPr/>
            </a:lvl1pPr>
          </a:lstStyle>
          <a:p>
            <a:pPr>
              <a:defRPr/>
            </a:pPr>
            <a:fld id="{83D439C9-6033-4F13-B187-242549BF2C4C}"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51733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3"/>
          <p:cNvSpPr>
            <a:spLocks noGrp="1"/>
          </p:cNvSpPr>
          <p:nvPr>
            <p:ph type="dt" sz="half" idx="10"/>
          </p:nvPr>
        </p:nvSpPr>
        <p:spPr/>
        <p:txBody>
          <a:bodyPr/>
          <a:lstStyle>
            <a:lvl1pPr>
              <a:defRPr/>
            </a:lvl1pPr>
          </a:lstStyle>
          <a:p>
            <a:pPr>
              <a:defRPr/>
            </a:pPr>
            <a:fld id="{EA2D165C-9B42-4589-A6FB-2A7F62E37C97}" type="datetimeFigureOut">
              <a:rPr lang="sk-SK">
                <a:solidFill>
                  <a:prstClr val="black">
                    <a:tint val="75000"/>
                  </a:prstClr>
                </a:solidFill>
              </a:rPr>
              <a:pPr>
                <a:defRPr/>
              </a:pPr>
              <a:t>20.4.2022</a:t>
            </a:fld>
            <a:endParaRPr lang="sk-SK">
              <a:solidFill>
                <a:prstClr val="black">
                  <a:tint val="75000"/>
                </a:prstClr>
              </a:solidFill>
            </a:endParaRPr>
          </a:p>
        </p:txBody>
      </p:sp>
      <p:sp>
        <p:nvSpPr>
          <p:cNvPr id="6"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7" name="Zástupný symbol čísla snímky 5"/>
          <p:cNvSpPr>
            <a:spLocks noGrp="1"/>
          </p:cNvSpPr>
          <p:nvPr>
            <p:ph type="sldNum" sz="quarter" idx="12"/>
          </p:nvPr>
        </p:nvSpPr>
        <p:spPr/>
        <p:txBody>
          <a:bodyPr/>
          <a:lstStyle>
            <a:lvl1pPr>
              <a:defRPr/>
            </a:lvl1pPr>
          </a:lstStyle>
          <a:p>
            <a:pPr>
              <a:defRPr/>
            </a:pPr>
            <a:fld id="{C2F9F26E-3485-408E-B00C-498EDA0B5FD6}"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3063626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a:t>Kliknite sem a upravte štýl predlohy nadpisov.</a:t>
            </a:r>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symbol dátumu 3"/>
          <p:cNvSpPr>
            <a:spLocks noGrp="1"/>
          </p:cNvSpPr>
          <p:nvPr>
            <p:ph type="dt" sz="half" idx="10"/>
          </p:nvPr>
        </p:nvSpPr>
        <p:spPr/>
        <p:txBody>
          <a:bodyPr/>
          <a:lstStyle>
            <a:lvl1pPr>
              <a:defRPr/>
            </a:lvl1pPr>
          </a:lstStyle>
          <a:p>
            <a:pPr>
              <a:defRPr/>
            </a:pPr>
            <a:fld id="{AC5823F2-B48D-46F5-A11C-23644519D623}" type="datetimeFigureOut">
              <a:rPr lang="sk-SK">
                <a:solidFill>
                  <a:prstClr val="black">
                    <a:tint val="75000"/>
                  </a:prstClr>
                </a:solidFill>
              </a:rPr>
              <a:pPr>
                <a:defRPr/>
              </a:pPr>
              <a:t>20.4.2022</a:t>
            </a:fld>
            <a:endParaRPr lang="sk-SK">
              <a:solidFill>
                <a:prstClr val="black">
                  <a:tint val="75000"/>
                </a:prstClr>
              </a:solidFill>
            </a:endParaRPr>
          </a:p>
        </p:txBody>
      </p:sp>
      <p:sp>
        <p:nvSpPr>
          <p:cNvPr id="8"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9" name="Zástupný symbol čísla snímky 5"/>
          <p:cNvSpPr>
            <a:spLocks noGrp="1"/>
          </p:cNvSpPr>
          <p:nvPr>
            <p:ph type="sldNum" sz="quarter" idx="12"/>
          </p:nvPr>
        </p:nvSpPr>
        <p:spPr/>
        <p:txBody>
          <a:bodyPr/>
          <a:lstStyle>
            <a:lvl1pPr>
              <a:defRPr/>
            </a:lvl1pPr>
          </a:lstStyle>
          <a:p>
            <a:pPr>
              <a:defRPr/>
            </a:pPr>
            <a:fld id="{491695DD-CE5D-4F08-9852-6B5EDA4EF2F8}"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2617591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dátumu 3"/>
          <p:cNvSpPr>
            <a:spLocks noGrp="1"/>
          </p:cNvSpPr>
          <p:nvPr>
            <p:ph type="dt" sz="half" idx="10"/>
          </p:nvPr>
        </p:nvSpPr>
        <p:spPr/>
        <p:txBody>
          <a:bodyPr/>
          <a:lstStyle>
            <a:lvl1pPr>
              <a:defRPr/>
            </a:lvl1pPr>
          </a:lstStyle>
          <a:p>
            <a:pPr>
              <a:defRPr/>
            </a:pPr>
            <a:fld id="{AE353DEE-A4D6-468A-9B78-9876753510B9}" type="datetimeFigureOut">
              <a:rPr lang="sk-SK">
                <a:solidFill>
                  <a:prstClr val="black">
                    <a:tint val="75000"/>
                  </a:prstClr>
                </a:solidFill>
              </a:rPr>
              <a:pPr>
                <a:defRPr/>
              </a:pPr>
              <a:t>20.4.2022</a:t>
            </a:fld>
            <a:endParaRPr lang="sk-SK">
              <a:solidFill>
                <a:prstClr val="black">
                  <a:tint val="75000"/>
                </a:prstClr>
              </a:solidFill>
            </a:endParaRPr>
          </a:p>
        </p:txBody>
      </p:sp>
      <p:sp>
        <p:nvSpPr>
          <p:cNvPr id="4"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5" name="Zástupný symbol čísla snímky 5"/>
          <p:cNvSpPr>
            <a:spLocks noGrp="1"/>
          </p:cNvSpPr>
          <p:nvPr>
            <p:ph type="sldNum" sz="quarter" idx="12"/>
          </p:nvPr>
        </p:nvSpPr>
        <p:spPr/>
        <p:txBody>
          <a:bodyPr/>
          <a:lstStyle>
            <a:lvl1pPr>
              <a:defRPr/>
            </a:lvl1pPr>
          </a:lstStyle>
          <a:p>
            <a:pPr>
              <a:defRPr/>
            </a:pPr>
            <a:fld id="{6EC21214-E217-4421-B08B-02841F7F0A33}"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1386576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3"/>
          <p:cNvSpPr>
            <a:spLocks noGrp="1"/>
          </p:cNvSpPr>
          <p:nvPr>
            <p:ph type="dt" sz="half" idx="10"/>
          </p:nvPr>
        </p:nvSpPr>
        <p:spPr/>
        <p:txBody>
          <a:bodyPr/>
          <a:lstStyle>
            <a:lvl1pPr>
              <a:defRPr/>
            </a:lvl1pPr>
          </a:lstStyle>
          <a:p>
            <a:pPr>
              <a:defRPr/>
            </a:pPr>
            <a:fld id="{E56A2949-4F9C-4CC1-9423-73EB92FA01C4}" type="datetimeFigureOut">
              <a:rPr lang="sk-SK">
                <a:solidFill>
                  <a:prstClr val="black">
                    <a:tint val="75000"/>
                  </a:prstClr>
                </a:solidFill>
              </a:rPr>
              <a:pPr>
                <a:defRPr/>
              </a:pPr>
              <a:t>20.4.2022</a:t>
            </a:fld>
            <a:endParaRPr lang="sk-SK">
              <a:solidFill>
                <a:prstClr val="black">
                  <a:tint val="75000"/>
                </a:prstClr>
              </a:solidFill>
            </a:endParaRPr>
          </a:p>
        </p:txBody>
      </p:sp>
      <p:sp>
        <p:nvSpPr>
          <p:cNvPr id="3"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4" name="Zástupný symbol čísla snímky 5"/>
          <p:cNvSpPr>
            <a:spLocks noGrp="1"/>
          </p:cNvSpPr>
          <p:nvPr>
            <p:ph type="sldNum" sz="quarter" idx="12"/>
          </p:nvPr>
        </p:nvSpPr>
        <p:spPr/>
        <p:txBody>
          <a:bodyPr/>
          <a:lstStyle>
            <a:lvl1pPr>
              <a:defRPr/>
            </a:lvl1pPr>
          </a:lstStyle>
          <a:p>
            <a:pPr>
              <a:defRPr/>
            </a:pPr>
            <a:fld id="{C83DA5C0-3C22-4F13-9313-4F0EB2C1252C}"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357317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a:t>Kliknite sem a upravte štýl predlohy nadpisov.</a:t>
            </a:r>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3"/>
          <p:cNvSpPr>
            <a:spLocks noGrp="1"/>
          </p:cNvSpPr>
          <p:nvPr>
            <p:ph type="dt" sz="half" idx="10"/>
          </p:nvPr>
        </p:nvSpPr>
        <p:spPr/>
        <p:txBody>
          <a:bodyPr/>
          <a:lstStyle>
            <a:lvl1pPr>
              <a:defRPr/>
            </a:lvl1pPr>
          </a:lstStyle>
          <a:p>
            <a:pPr>
              <a:defRPr/>
            </a:pPr>
            <a:fld id="{D6A5ED0F-6D7C-44BE-BEC9-C1CFEABBE45E}" type="datetimeFigureOut">
              <a:rPr lang="sk-SK">
                <a:solidFill>
                  <a:prstClr val="black">
                    <a:tint val="75000"/>
                  </a:prstClr>
                </a:solidFill>
              </a:rPr>
              <a:pPr>
                <a:defRPr/>
              </a:pPr>
              <a:t>20.4.2022</a:t>
            </a:fld>
            <a:endParaRPr lang="sk-SK">
              <a:solidFill>
                <a:prstClr val="black">
                  <a:tint val="75000"/>
                </a:prstClr>
              </a:solidFill>
            </a:endParaRPr>
          </a:p>
        </p:txBody>
      </p:sp>
      <p:sp>
        <p:nvSpPr>
          <p:cNvPr id="6"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7" name="Zástupný symbol čísla snímky 5"/>
          <p:cNvSpPr>
            <a:spLocks noGrp="1"/>
          </p:cNvSpPr>
          <p:nvPr>
            <p:ph type="sldNum" sz="quarter" idx="12"/>
          </p:nvPr>
        </p:nvSpPr>
        <p:spPr/>
        <p:txBody>
          <a:bodyPr/>
          <a:lstStyle>
            <a:lvl1pPr>
              <a:defRPr/>
            </a:lvl1pPr>
          </a:lstStyle>
          <a:p>
            <a:pPr>
              <a:defRPr/>
            </a:pPr>
            <a:fld id="{EB6FA543-1DE1-41BE-BD96-FDCF96E289C6}"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2815676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a:t>Kliknite sem a upravte štýl predlohy nadpisov.</a:t>
            </a:r>
          </a:p>
        </p:txBody>
      </p:sp>
      <p:sp>
        <p:nvSpPr>
          <p:cNvPr id="3" name="Zástupný symbol obrázka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3"/>
          <p:cNvSpPr>
            <a:spLocks noGrp="1"/>
          </p:cNvSpPr>
          <p:nvPr>
            <p:ph type="dt" sz="half" idx="10"/>
          </p:nvPr>
        </p:nvSpPr>
        <p:spPr/>
        <p:txBody>
          <a:bodyPr/>
          <a:lstStyle>
            <a:lvl1pPr>
              <a:defRPr/>
            </a:lvl1pPr>
          </a:lstStyle>
          <a:p>
            <a:pPr>
              <a:defRPr/>
            </a:pPr>
            <a:fld id="{9DF5667F-2D87-4D01-AB7D-1668304ECD75}" type="datetimeFigureOut">
              <a:rPr lang="sk-SK">
                <a:solidFill>
                  <a:prstClr val="black">
                    <a:tint val="75000"/>
                  </a:prstClr>
                </a:solidFill>
              </a:rPr>
              <a:pPr>
                <a:defRPr/>
              </a:pPr>
              <a:t>20.4.2022</a:t>
            </a:fld>
            <a:endParaRPr lang="sk-SK">
              <a:solidFill>
                <a:prstClr val="black">
                  <a:tint val="75000"/>
                </a:prstClr>
              </a:solidFill>
            </a:endParaRPr>
          </a:p>
        </p:txBody>
      </p:sp>
      <p:sp>
        <p:nvSpPr>
          <p:cNvPr id="6" name="Zástupný symbol päty 4"/>
          <p:cNvSpPr>
            <a:spLocks noGrp="1"/>
          </p:cNvSpPr>
          <p:nvPr>
            <p:ph type="ftr" sz="quarter" idx="11"/>
          </p:nvPr>
        </p:nvSpPr>
        <p:spPr/>
        <p:txBody>
          <a:bodyPr/>
          <a:lstStyle>
            <a:lvl1pPr>
              <a:defRPr/>
            </a:lvl1pPr>
          </a:lstStyle>
          <a:p>
            <a:pPr>
              <a:defRPr/>
            </a:pPr>
            <a:endParaRPr lang="sk-SK">
              <a:solidFill>
                <a:prstClr val="black">
                  <a:tint val="75000"/>
                </a:prstClr>
              </a:solidFill>
            </a:endParaRPr>
          </a:p>
        </p:txBody>
      </p:sp>
      <p:sp>
        <p:nvSpPr>
          <p:cNvPr id="7" name="Zástupný symbol čísla snímky 5"/>
          <p:cNvSpPr>
            <a:spLocks noGrp="1"/>
          </p:cNvSpPr>
          <p:nvPr>
            <p:ph type="sldNum" sz="quarter" idx="12"/>
          </p:nvPr>
        </p:nvSpPr>
        <p:spPr/>
        <p:txBody>
          <a:bodyPr/>
          <a:lstStyle>
            <a:lvl1pPr>
              <a:defRPr/>
            </a:lvl1pPr>
          </a:lstStyle>
          <a:p>
            <a:pPr>
              <a:defRPr/>
            </a:pPr>
            <a:fld id="{9E50325D-32BF-4193-963D-02DAEDEE3781}"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192900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nadpi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a:t>Kliknite sem a upravte štýl predlohy nadpisov.</a:t>
            </a:r>
          </a:p>
        </p:txBody>
      </p:sp>
      <p:sp>
        <p:nvSpPr>
          <p:cNvPr id="1027" name="Zástupný symbol tex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7CC298B-3C55-442F-904E-CDBE8111C3AB}" type="datetimeFigureOut">
              <a:rPr lang="sk-SK">
                <a:solidFill>
                  <a:prstClr val="black">
                    <a:tint val="75000"/>
                  </a:prstClr>
                </a:solidFill>
              </a:rPr>
              <a:pPr>
                <a:defRPr/>
              </a:pPr>
              <a:t>20.4.2022</a:t>
            </a:fld>
            <a:endParaRPr lang="sk-SK">
              <a:solidFill>
                <a:prstClr val="black">
                  <a:tint val="75000"/>
                </a:prstClr>
              </a:solidFill>
            </a:endParaRPr>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sk-SK">
              <a:solidFill>
                <a:prstClr val="black">
                  <a:tint val="75000"/>
                </a:prstClr>
              </a:solidFill>
            </a:endParaRPr>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33E5F06-8913-4B54-9138-45AE85E68A3B}" type="slidenum">
              <a:rPr lang="sk-SK">
                <a:solidFill>
                  <a:prstClr val="black">
                    <a:tint val="75000"/>
                  </a:prstClr>
                </a:solidFill>
              </a:rPr>
              <a:pPr>
                <a:defRPr/>
              </a:pPr>
              <a:t>‹#›</a:t>
            </a:fld>
            <a:endParaRPr lang="sk-SK">
              <a:solidFill>
                <a:prstClr val="black">
                  <a:tint val="75000"/>
                </a:prstClr>
              </a:solidFill>
            </a:endParaRPr>
          </a:p>
        </p:txBody>
      </p:sp>
    </p:spTree>
    <p:extLst>
      <p:ext uri="{BB962C8B-B14F-4D97-AF65-F5344CB8AC3E}">
        <p14:creationId xmlns:p14="http://schemas.microsoft.com/office/powerpoint/2010/main" val="3953956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899592" y="274638"/>
            <a:ext cx="7787208" cy="1143000"/>
          </a:xfrm>
          <a:prstGeom prst="rect">
            <a:avLst/>
          </a:prstGeom>
        </p:spPr>
        <p:txBody>
          <a:bodyPr vert="horz" lIns="91440" tIns="45720" rIns="91440" bIns="45720" rtlCol="0" anchor="ctr">
            <a:normAutofit/>
          </a:bodyPr>
          <a:lstStyle/>
          <a:p>
            <a:r>
              <a:rPr lang="sk-SK" dirty="0"/>
              <a:t>Upravte štýly predlohy textu</a:t>
            </a:r>
          </a:p>
        </p:txBody>
      </p:sp>
      <p:sp>
        <p:nvSpPr>
          <p:cNvPr id="3" name="Zástupný symbol textu 2"/>
          <p:cNvSpPr>
            <a:spLocks noGrp="1"/>
          </p:cNvSpPr>
          <p:nvPr>
            <p:ph type="body" idx="1"/>
          </p:nvPr>
        </p:nvSpPr>
        <p:spPr>
          <a:xfrm>
            <a:off x="899592" y="1600200"/>
            <a:ext cx="7787208" cy="4525963"/>
          </a:xfrm>
          <a:prstGeom prst="rect">
            <a:avLst/>
          </a:prstGeom>
        </p:spPr>
        <p:txBody>
          <a:bodyPr vert="horz" lIns="91440" tIns="45720" rIns="91440" bIns="45720" rtlCol="0">
            <a:normAutofit/>
          </a:bodyPr>
          <a:lstStyle/>
          <a:p>
            <a:pPr lvl="0"/>
            <a:r>
              <a:rPr lang="sk-SK" dirty="0"/>
              <a:t>Upravte štýl predlohy textu.</a:t>
            </a:r>
          </a:p>
          <a:p>
            <a:pPr lvl="1"/>
            <a:r>
              <a:rPr lang="sk-SK" dirty="0"/>
              <a:t>Druhá úroveň</a:t>
            </a:r>
          </a:p>
          <a:p>
            <a:pPr lvl="2"/>
            <a:r>
              <a:rPr lang="sk-SK" dirty="0"/>
              <a:t>Tretia úroveň</a:t>
            </a:r>
          </a:p>
          <a:p>
            <a:pPr lvl="3"/>
            <a:r>
              <a:rPr lang="sk-SK" dirty="0"/>
              <a:t>Štvrtá úroveň</a:t>
            </a:r>
          </a:p>
          <a:p>
            <a:pPr lvl="4"/>
            <a:r>
              <a:rPr lang="sk-SK" dirty="0"/>
              <a:t>Piata úroveň</a:t>
            </a:r>
          </a:p>
        </p:txBody>
      </p:sp>
      <p:sp>
        <p:nvSpPr>
          <p:cNvPr id="4" name="Zástupný symbol dátumu 3"/>
          <p:cNvSpPr>
            <a:spLocks noGrp="1"/>
          </p:cNvSpPr>
          <p:nvPr>
            <p:ph type="dt" sz="half" idx="2"/>
          </p:nvPr>
        </p:nvSpPr>
        <p:spPr>
          <a:xfrm>
            <a:off x="899592" y="63093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2E2F3-A957-4897-AE39-228CC061DCDB}" type="datetimeFigureOut">
              <a:rPr lang="sk-SK" smtClean="0">
                <a:solidFill>
                  <a:prstClr val="black">
                    <a:tint val="75000"/>
                  </a:prstClr>
                </a:solidFill>
              </a:rPr>
              <a:pPr/>
              <a:t>20.4.2022</a:t>
            </a:fld>
            <a:endParaRPr lang="sk-SK">
              <a:solidFill>
                <a:prstClr val="black">
                  <a:tint val="75000"/>
                </a:prstClr>
              </a:solidFill>
            </a:endParaRPr>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84D80-3779-453A-ADA2-5F0F5F321983}"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9056248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5383" y="5013176"/>
            <a:ext cx="4271963" cy="1080120"/>
          </a:xfrm>
        </p:spPr>
        <p:txBody>
          <a:bodyPr rtlCol="0">
            <a:noAutofit/>
          </a:bodyPr>
          <a:lstStyle/>
          <a:p>
            <a:pPr>
              <a:defRPr/>
            </a:pPr>
            <a:r>
              <a:rPr lang="sk-SK" sz="2800" b="1" cap="all" spc="-1" dirty="0">
                <a:solidFill>
                  <a:srgbClr val="000000"/>
                </a:solidFill>
              </a:rPr>
              <a:t>Jednotná príručka k VO po veľkej novele</a:t>
            </a:r>
            <a:r>
              <a:rPr lang="sk-SK" sz="2800" spc="-1" dirty="0">
                <a:latin typeface="Arial"/>
              </a:rPr>
              <a:t/>
            </a:r>
            <a:br>
              <a:rPr lang="sk-SK" sz="2800" spc="-1" dirty="0">
                <a:latin typeface="Arial"/>
              </a:rPr>
            </a:br>
            <a:endParaRPr lang="sk-SK" sz="2500" b="1" dirty="0">
              <a:solidFill>
                <a:schemeClr val="accent6">
                  <a:lumMod val="75000"/>
                </a:schemeClr>
              </a:solidFill>
            </a:endParaRPr>
          </a:p>
        </p:txBody>
      </p:sp>
      <p:sp>
        <p:nvSpPr>
          <p:cNvPr id="3" name="Podnadpis 2"/>
          <p:cNvSpPr>
            <a:spLocks noGrp="1"/>
          </p:cNvSpPr>
          <p:nvPr>
            <p:ph type="subTitle" idx="1"/>
          </p:nvPr>
        </p:nvSpPr>
        <p:spPr>
          <a:xfrm>
            <a:off x="4429125" y="5085184"/>
            <a:ext cx="4257675" cy="936104"/>
          </a:xfrm>
        </p:spPr>
        <p:txBody>
          <a:bodyPr rtlCol="0">
            <a:normAutofit/>
          </a:bodyPr>
          <a:lstStyle/>
          <a:p>
            <a:pPr algn="l" fontAlgn="auto">
              <a:spcAft>
                <a:spcPts val="0"/>
              </a:spcAft>
              <a:buFont typeface="Arial" pitchFamily="34" charset="0"/>
              <a:buNone/>
              <a:defRPr/>
            </a:pPr>
            <a:r>
              <a:rPr lang="sk-SK" sz="1400"/>
              <a:t>     </a:t>
            </a:r>
            <a:endParaRPr lang="sk-SK" sz="1400" dirty="0"/>
          </a:p>
        </p:txBody>
      </p:sp>
      <p:pic>
        <p:nvPicPr>
          <p:cNvPr id="5" name="Obrázok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6165304"/>
            <a:ext cx="1396008" cy="492125"/>
          </a:xfrm>
          <a:prstGeom prst="rect">
            <a:avLst/>
          </a:prstGeom>
          <a:noFill/>
          <a:ln>
            <a:noFill/>
          </a:ln>
        </p:spPr>
      </p:pic>
      <p:pic>
        <p:nvPicPr>
          <p:cNvPr id="4" name="Obrázok 3"/>
          <p:cNvPicPr>
            <a:picLocks noChangeAspect="1"/>
          </p:cNvPicPr>
          <p:nvPr/>
        </p:nvPicPr>
        <p:blipFill>
          <a:blip r:embed="rId5"/>
          <a:stretch>
            <a:fillRect/>
          </a:stretch>
        </p:blipFill>
        <p:spPr>
          <a:xfrm>
            <a:off x="5436096" y="4818449"/>
            <a:ext cx="2350908" cy="980777"/>
          </a:xfrm>
          <a:prstGeom prst="rect">
            <a:avLst/>
          </a:prstGeom>
        </p:spPr>
      </p:pic>
      <p:sp>
        <p:nvSpPr>
          <p:cNvPr id="6" name="BlokTextu 5">
            <a:extLst>
              <a:ext uri="{FF2B5EF4-FFF2-40B4-BE49-F238E27FC236}">
                <a16:creationId xmlns="" xmlns:a16="http://schemas.microsoft.com/office/drawing/2014/main" id="{ECA6A309-DF57-4D37-8144-598421CEA702}"/>
              </a:ext>
            </a:extLst>
          </p:cNvPr>
          <p:cNvSpPr txBox="1"/>
          <p:nvPr/>
        </p:nvSpPr>
        <p:spPr>
          <a:xfrm>
            <a:off x="395536" y="6093296"/>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819950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1400" b="1" dirty="0">
                <a:solidFill>
                  <a:schemeClr val="accent6">
                    <a:lumMod val="75000"/>
                  </a:schemeClr>
                </a:solidFill>
              </a:rPr>
              <a:t>Pravidlá uplatňujúce sa pri zadávaní zákaziek s nízkou hodnotou vyššieho rozsahu od 70 000 eur bez DPH v prípade tovarov a služieb, od 180 000 eur bez DPH v prípade stavených prác a od 260 000 eur bez DPH v prípade služieb podľa prílohy č. 1 k ZVO</a:t>
            </a:r>
            <a:endParaRPr lang="sk-SK" sz="1400"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4570482"/>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latin typeface="Arial"/>
              </a:rPr>
              <a:t>Ak prijímateľovi nebola predložená ani jedna ponuka alebo ani jedna z predložených ponúk bez vykonania podstatných zmien nespĺňa požiadavky určené verejným obstarávateľom na predmet zákazky alebo ani jeden uchádzač nespĺňa podmienky účasti, a za predpokladu, že pôvodné podmienky zadávania zákazky sa podstatne nezmenia, prijímateľ je oprávnený vyzvať na rokovanie jedného alebo viacerých záujemcov, s ktorými rokuje o zadaní zákazky. Predmetom týchto rokovaní nemôže byť zúženie/rozšírenie predmetu zákazky, úprava podmienok účasti, podmienok realizácie zmluvy ani kritérií na vyhodnotenie ponúk uvedených vo výzve na súťaž. Z rokovania je prijímateľ povinný vyhotoviť zápis, ako aj zdôvodniť výber záujemcu alebo záujemcov, ktorí boli vyzvaní na rokovanie. Zápis z rokovania obsahuje relevantné náležitosti podľa ods. 11. Na účely rokovania nie je prijímateľ povinný použiť elektronickú platformu.</a:t>
            </a:r>
          </a:p>
          <a:p>
            <a:pPr marL="457200" indent="-457200" algn="just">
              <a:lnSpc>
                <a:spcPct val="100000"/>
              </a:lnSpc>
              <a:buFont typeface="Arial" panose="020B0604020202020204" pitchFamily="34" charset="0"/>
              <a:buChar char="•"/>
            </a:pPr>
            <a:endParaRPr lang="sk-SK" sz="11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latin typeface="Arial"/>
              </a:rPr>
              <a:t>V prípade zákaziek s nízkou hodnotou do 70 000 EUR bez DPH v prípade tovarov a služieb, do 180 000 eur bez DPH v prípade stavebných prác, do 260 000 eur bez DPH v prípade služieb podľa prílohy č. 1 k ZVO, je možné určiť úspešného uchádzača priamym zadaním, ak RO vo vzťahu k predmetu zákazky určil na dané výdavky finančné limity, percentuálne limity alebo </a:t>
            </a:r>
            <a:r>
              <a:rPr lang="sk-SK" sz="1400" spc="-1" dirty="0" err="1">
                <a:latin typeface="Arial"/>
              </a:rPr>
              <a:t>benchmarky</a:t>
            </a:r>
            <a:r>
              <a:rPr lang="sk-SK" sz="1400" spc="-1" dirty="0">
                <a:latin typeface="Arial"/>
              </a:rPr>
              <a:t>, ktoré zohľadňujú dodržanie pravidiel hospodárnosti v súlade s metodickým pokynom k overovaniu hospodárnosti výdavkov . V tomto prípade nie je prijímateľ povinný použiť elektronickú platformu</a:t>
            </a:r>
            <a:endParaRPr lang="sk-SK" sz="1400" spc="-1" dirty="0">
              <a:latin typeface="Arial"/>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831737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1600" b="1" dirty="0">
                <a:solidFill>
                  <a:schemeClr val="accent6">
                    <a:lumMod val="75000"/>
                  </a:schemeClr>
                </a:solidFill>
                <a:latin typeface="+mn-lt"/>
              </a:rPr>
              <a:t>Pravidlá uplatňujúce sa pri zadávaní zákaziek s nízkou hodnotou vyššieho rozsahu od </a:t>
            </a:r>
            <a:r>
              <a:rPr lang="sk-SK" sz="1600" b="1" dirty="0" smtClean="0">
                <a:solidFill>
                  <a:schemeClr val="accent6">
                    <a:lumMod val="75000"/>
                  </a:schemeClr>
                </a:solidFill>
                <a:latin typeface="+mn-lt"/>
              </a:rPr>
              <a:t/>
            </a:r>
            <a:br>
              <a:rPr lang="sk-SK" sz="1600" b="1" dirty="0" smtClean="0">
                <a:solidFill>
                  <a:schemeClr val="accent6">
                    <a:lumMod val="75000"/>
                  </a:schemeClr>
                </a:solidFill>
                <a:latin typeface="+mn-lt"/>
              </a:rPr>
            </a:br>
            <a:r>
              <a:rPr lang="sk-SK" sz="1600" b="1" dirty="0" smtClean="0">
                <a:solidFill>
                  <a:schemeClr val="accent6">
                    <a:lumMod val="75000"/>
                  </a:schemeClr>
                </a:solidFill>
                <a:latin typeface="+mn-lt"/>
              </a:rPr>
              <a:t>70 </a:t>
            </a:r>
            <a:r>
              <a:rPr lang="sk-SK" sz="1600" b="1" dirty="0">
                <a:solidFill>
                  <a:schemeClr val="accent6">
                    <a:lumMod val="75000"/>
                  </a:schemeClr>
                </a:solidFill>
                <a:latin typeface="+mn-lt"/>
              </a:rPr>
              <a:t>000 eur bez DPH v prípade tovarov a služieb, od 180 000 eur bez DPH v prípade stavených prác a od 260 000 eur bez DPH v prípade služieb podľa prílohy č. 1 k ZVO</a:t>
            </a:r>
            <a:endParaRPr lang="sk-SK" sz="1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2246769"/>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latin typeface="Arial"/>
              </a:rPr>
              <a:t>Nie je možné stanoviť PHZ spolu s výzvou na predkladanie ponúk</a:t>
            </a:r>
          </a:p>
          <a:p>
            <a:pPr marL="457200" indent="-457200" algn="just">
              <a:lnSpc>
                <a:spcPct val="100000"/>
              </a:lnSpc>
              <a:buFont typeface="Arial" panose="020B0604020202020204" pitchFamily="34" charset="0"/>
              <a:buChar char="•"/>
            </a:pPr>
            <a:endParaRPr lang="sk-SK" sz="1400" spc="-1" dirty="0">
              <a:latin typeface="Arial"/>
            </a:endParaRPr>
          </a:p>
          <a:p>
            <a:pPr marL="457200" indent="-457200" algn="just">
              <a:lnSpc>
                <a:spcPct val="100000"/>
              </a:lnSpc>
              <a:buFont typeface="Arial" panose="020B0604020202020204" pitchFamily="34" charset="0"/>
              <a:buChar char="•"/>
            </a:pPr>
            <a:r>
              <a:rPr lang="sk-SK" sz="1400" spc="-1" dirty="0">
                <a:latin typeface="Arial"/>
              </a:rPr>
              <a:t>Zverejňujú sa vo vestníku </a:t>
            </a:r>
          </a:p>
          <a:p>
            <a:pPr marL="457200" indent="-457200" algn="just">
              <a:lnSpc>
                <a:spcPct val="100000"/>
              </a:lnSpc>
              <a:buFont typeface="Arial" panose="020B0604020202020204" pitchFamily="34" charset="0"/>
              <a:buChar char="•"/>
            </a:pPr>
            <a:endParaRPr lang="sk-SK" sz="1400" spc="-1" dirty="0">
              <a:latin typeface="Arial"/>
            </a:endParaRPr>
          </a:p>
          <a:p>
            <a:pPr marL="457200" indent="-457200" algn="just">
              <a:lnSpc>
                <a:spcPct val="100000"/>
              </a:lnSpc>
              <a:buFont typeface="Arial" panose="020B0604020202020204" pitchFamily="34" charset="0"/>
              <a:buChar char="•"/>
            </a:pPr>
            <a:r>
              <a:rPr lang="sk-SK" sz="1400" spc="-1" dirty="0">
                <a:latin typeface="Arial"/>
              </a:rPr>
              <a:t>Lehota na predkladanie ponúk nesmie byť kratšia ako 7 pracovných dní odo dňa odoslania výzvy na predkladanie ponúk, ak ide o zákazku na dodanie tovaru alebo zákazku na poskytnutie služby a 9 pracovných dní odo dňa odoslania výzvy na predkladanie ponúk, ak ide o zákazku na uskutočnenie stavebných prác. </a:t>
            </a:r>
          </a:p>
          <a:p>
            <a:pPr marL="457200" indent="-457200" algn="just">
              <a:lnSpc>
                <a:spcPct val="100000"/>
              </a:lnSpc>
              <a:buFont typeface="Arial" panose="020B0604020202020204" pitchFamily="34" charset="0"/>
              <a:buChar char="•"/>
            </a:pPr>
            <a:endParaRPr lang="sk-SK" sz="1400" spc="-1" dirty="0">
              <a:latin typeface="Arial"/>
            </a:endParaRPr>
          </a:p>
          <a:p>
            <a:pPr marL="457200" indent="-457200" algn="just">
              <a:lnSpc>
                <a:spcPct val="100000"/>
              </a:lnSpc>
              <a:buFont typeface="Arial" panose="020B0604020202020204" pitchFamily="34" charset="0"/>
              <a:buChar char="•"/>
            </a:pPr>
            <a:r>
              <a:rPr lang="sk-SK" sz="1400" spc="-1" dirty="0">
                <a:latin typeface="Arial"/>
              </a:rPr>
              <a:t>Identické dôvody PRK ako pre zákazky nižšieho rozsahu </a:t>
            </a:r>
            <a:endParaRPr lang="sk-SK" sz="1400" spc="-1" dirty="0">
              <a:latin typeface="Arial"/>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3692110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163206" y="3753649"/>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Pravidlá pre zákazky s nízkou hodnotou </a:t>
            </a: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2462213"/>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latin typeface="Arial"/>
              </a:rPr>
              <a:t>Prijímateľ môže odmietnuť uzavrieť zmluvu s uchádzačom, u ktorého existuje dôvod na vylúčenie podľa § 40 ods. 8 písm. d) ZVO. Uchádzač môže predbežne nahradiť doklady určené prijímateľom na preukázanie splnenia podmienok účasti jednotným európskym dokumentom podľa § 39 ZVO alebo čestným vyhlásením, v ktorom vyhlási, že spĺňa všetky podmienky účasti určené prijímateľom a poskytne prijímateľovi na požiadanie doklady, ktoré čestným vyhlásením nahradil. Uchádzač môže v čestnom vyhlásení uviesť aj informácie o dokladoch, ktoré sú priamo a bezodplatne prístupné v elektronických databázach, vrátane informácií potrebných na prístup do týchto databáz, a informácie o dokladoch, ktoré verejnému obstarávateľovi predložil v inom verejnom obstarávaní a sú naďalej platné.</a:t>
            </a:r>
            <a:endParaRPr lang="sk-SK" sz="1050" spc="-1" dirty="0">
              <a:latin typeface="Arial"/>
            </a:endParaRPr>
          </a:p>
          <a:p>
            <a:pPr marL="457200" indent="-457200" algn="just">
              <a:lnSpc>
                <a:spcPct val="100000"/>
              </a:lnSpc>
              <a:buFont typeface="Arial" panose="020B0604020202020204" pitchFamily="34" charset="0"/>
              <a:buChar char="•"/>
            </a:pPr>
            <a:endParaRPr lang="sk-SK" sz="1400" spc="-1" dirty="0">
              <a:latin typeface="Arial"/>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15363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Osoby podľa par 8</a:t>
            </a:r>
            <a:endParaRPr lang="sk-SK" sz="3600" b="1" dirty="0">
              <a:solidFill>
                <a:schemeClr val="accent6">
                  <a:lumMod val="75000"/>
                </a:schemeClr>
              </a:solidFill>
              <a:latin typeface="+mn-lt"/>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graphicFrame>
        <p:nvGraphicFramePr>
          <p:cNvPr id="7" name="Objekt 6">
            <a:extLst>
              <a:ext uri="{FF2B5EF4-FFF2-40B4-BE49-F238E27FC236}">
                <a16:creationId xmlns:a16="http://schemas.microsoft.com/office/drawing/2014/main" xmlns="" id="{FC5D373C-85B7-4937-B0D1-D1197ADB453E}"/>
              </a:ext>
            </a:extLst>
          </p:cNvPr>
          <p:cNvGraphicFramePr>
            <a:graphicFrameLocks noChangeAspect="1"/>
          </p:cNvGraphicFramePr>
          <p:nvPr>
            <p:extLst>
              <p:ext uri="{D42A27DB-BD31-4B8C-83A1-F6EECF244321}">
                <p14:modId xmlns:p14="http://schemas.microsoft.com/office/powerpoint/2010/main" val="1983030821"/>
              </p:ext>
            </p:extLst>
          </p:nvPr>
        </p:nvGraphicFramePr>
        <p:xfrm>
          <a:off x="1171575" y="1556792"/>
          <a:ext cx="7972425" cy="3495675"/>
        </p:xfrm>
        <a:graphic>
          <a:graphicData uri="http://schemas.openxmlformats.org/presentationml/2006/ole">
            <mc:AlternateContent xmlns:mc="http://schemas.openxmlformats.org/markup-compatibility/2006">
              <mc:Choice xmlns:v="urn:schemas-microsoft-com:vml" Requires="v">
                <p:oleObj spid="_x0000_s1034" name="Bitová mapa" r:id="rId3" imgW="7972560" imgH="3495600" progId="Paint.Picture">
                  <p:embed/>
                </p:oleObj>
              </mc:Choice>
              <mc:Fallback>
                <p:oleObj name="Bitová mapa" r:id="rId3" imgW="7972560" imgH="3495600" progId="Paint.Picture">
                  <p:embed/>
                  <p:pic>
                    <p:nvPicPr>
                      <p:cNvPr id="0" name=""/>
                      <p:cNvPicPr/>
                      <p:nvPr/>
                    </p:nvPicPr>
                    <p:blipFill>
                      <a:blip r:embed="rId4"/>
                      <a:stretch>
                        <a:fillRect/>
                      </a:stretch>
                    </p:blipFill>
                    <p:spPr>
                      <a:xfrm>
                        <a:off x="1171575" y="1556792"/>
                        <a:ext cx="7972425" cy="3495675"/>
                      </a:xfrm>
                      <a:prstGeom prst="rect">
                        <a:avLst/>
                      </a:prstGeom>
                    </p:spPr>
                  </p:pic>
                </p:oleObj>
              </mc:Fallback>
            </mc:AlternateContent>
          </a:graphicData>
        </a:graphic>
      </p:graphicFrame>
    </p:spTree>
    <p:extLst>
      <p:ext uri="{BB962C8B-B14F-4D97-AF65-F5344CB8AC3E}">
        <p14:creationId xmlns:p14="http://schemas.microsoft.com/office/powerpoint/2010/main" val="329739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1800" b="1" dirty="0">
                <a:solidFill>
                  <a:schemeClr val="accent6">
                    <a:lumMod val="75000"/>
                  </a:schemeClr>
                </a:solidFill>
              </a:rPr>
              <a:t>Pravidlá obstarávania a kontroly zákaziek zadávaných osobou, ktorej poskytne verejný obstarávateľ viac ako 50% alebo 50% a menej finančných prostriedkov na dodanie tovaru, uskutočnenie stavebných prác a poskytnutie služieb z NFP</a:t>
            </a:r>
            <a:endParaRPr lang="sk-SK" sz="1800"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3539430"/>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latin typeface="Arial"/>
              </a:rPr>
              <a:t>Prijímateľ si vyberá jeden z nasledovných procesných postupov:</a:t>
            </a:r>
          </a:p>
          <a:p>
            <a:pPr marL="457200" indent="-457200" algn="just">
              <a:lnSpc>
                <a:spcPct val="100000"/>
              </a:lnSpc>
              <a:buFont typeface="Arial" panose="020B0604020202020204" pitchFamily="34" charset="0"/>
              <a:buChar char="•"/>
            </a:pPr>
            <a:endParaRPr lang="sk-SK" sz="1400" spc="-1" dirty="0">
              <a:latin typeface="Arial"/>
            </a:endParaRPr>
          </a:p>
          <a:p>
            <a:pPr marL="457200" indent="-457200" algn="just">
              <a:lnSpc>
                <a:spcPct val="100000"/>
              </a:lnSpc>
              <a:buFont typeface="Arial" panose="020B0604020202020204" pitchFamily="34" charset="0"/>
              <a:buChar char="•"/>
            </a:pPr>
            <a:r>
              <a:rPr lang="sk-SK" sz="1400" spc="-1" dirty="0">
                <a:latin typeface="Arial"/>
              </a:rPr>
              <a:t>a) zverejní výzvu na predkladanie ponúk na svojom webovom sídle/alebo inom vhodnom webovom sídle alebo </a:t>
            </a:r>
          </a:p>
          <a:p>
            <a:pPr marL="457200" indent="-457200" algn="just">
              <a:lnSpc>
                <a:spcPct val="100000"/>
              </a:lnSpc>
              <a:buFont typeface="Arial" panose="020B0604020202020204" pitchFamily="34" charset="0"/>
              <a:buChar char="•"/>
            </a:pPr>
            <a:endParaRPr lang="sk-SK" sz="1400" spc="-1" dirty="0">
              <a:latin typeface="Arial"/>
            </a:endParaRPr>
          </a:p>
          <a:p>
            <a:pPr marL="457200" indent="-457200" algn="just">
              <a:lnSpc>
                <a:spcPct val="100000"/>
              </a:lnSpc>
              <a:buFont typeface="Arial" panose="020B0604020202020204" pitchFamily="34" charset="0"/>
              <a:buChar char="•"/>
            </a:pPr>
            <a:r>
              <a:rPr lang="sk-SK" sz="1400" spc="-1" dirty="0">
                <a:latin typeface="Arial"/>
              </a:rPr>
              <a:t>b) zašle túto výzvu minimálne trom vybraným potenciálnym dodávateľom, prípadne identifikuje minimálne troch potenciálnych dodávateľov a ich cenové ponuky (napr. cez webové rozhranie – cenníky, katalógy). </a:t>
            </a:r>
          </a:p>
          <a:p>
            <a:pPr marL="457200" indent="-457200" algn="just">
              <a:lnSpc>
                <a:spcPct val="100000"/>
              </a:lnSpc>
              <a:buFont typeface="Arial" panose="020B0604020202020204" pitchFamily="34" charset="0"/>
              <a:buChar char="•"/>
            </a:pPr>
            <a:endParaRPr lang="sk-SK" sz="1400" spc="-1" dirty="0">
              <a:latin typeface="Arial"/>
            </a:endParaRPr>
          </a:p>
          <a:p>
            <a:pPr marL="457200" indent="-457200" algn="just">
              <a:lnSpc>
                <a:spcPct val="100000"/>
              </a:lnSpc>
              <a:buFont typeface="Arial" panose="020B0604020202020204" pitchFamily="34" charset="0"/>
              <a:buChar char="•"/>
            </a:pPr>
            <a:r>
              <a:rPr lang="sk-SK" sz="1400" spc="-1" dirty="0">
                <a:latin typeface="Arial"/>
              </a:rPr>
              <a:t>Možné zverejniť aj na partnerskej dohode</a:t>
            </a:r>
          </a:p>
          <a:p>
            <a:pPr marL="457200" indent="-457200" algn="just">
              <a:lnSpc>
                <a:spcPct val="100000"/>
              </a:lnSpc>
              <a:buFont typeface="Arial" panose="020B0604020202020204" pitchFamily="34" charset="0"/>
              <a:buChar char="•"/>
            </a:pPr>
            <a:endParaRPr lang="sk-SK" sz="1400" spc="-1" dirty="0">
              <a:latin typeface="Arial"/>
            </a:endParaRPr>
          </a:p>
          <a:p>
            <a:pPr marL="457200" indent="-457200" algn="just">
              <a:lnSpc>
                <a:spcPct val="100000"/>
              </a:lnSpc>
              <a:buFont typeface="Arial" panose="020B0604020202020204" pitchFamily="34" charset="0"/>
              <a:buChar char="•"/>
            </a:pPr>
            <a:r>
              <a:rPr lang="sk-SK" sz="1400" spc="-1" dirty="0">
                <a:latin typeface="Arial"/>
              </a:rPr>
              <a:t>Minimálna lehota na predkladanie ponúk je 5 pracovných dní odo dňa zverejnenia výzvy na predkladanie ponúk na webovom sídle prijímateľa alebo odo dňa zaslania výzvy minimálne trom vybraným potenciálnym dodávateľom v prípade zákaziek na tovary a poskytnutie služieb a minimálne 7 pracovných dní v prípade zákaziek na uskutočnenie stavebných prác</a:t>
            </a:r>
            <a:endParaRPr lang="sk-SK" sz="1400" spc="-1" dirty="0">
              <a:latin typeface="Arial"/>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340520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2000" b="1" dirty="0">
                <a:solidFill>
                  <a:schemeClr val="accent6">
                    <a:lumMod val="75000"/>
                  </a:schemeClr>
                </a:solidFill>
                <a:latin typeface="+mn-lt"/>
              </a:rPr>
              <a:t>Pravidlá obstarávania a kontroly zákaziek zadávaných osobou, ktorej poskytne verejný obstarávateľ viac ako 50% alebo 50% a menej finančných prostriedkov na dodanie tovaru, uskutočnenie stavebných prác a poskytnutie služieb z NFP</a:t>
            </a:r>
            <a:endParaRPr lang="sk-SK" sz="20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1169551"/>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latin typeface="Arial"/>
              </a:rPr>
              <a:t>Prijímateľ sa môže </a:t>
            </a:r>
            <a:r>
              <a:rPr lang="sk-SK" sz="1400" u="sng" spc="-1" dirty="0">
                <a:latin typeface="Arial"/>
              </a:rPr>
              <a:t>dobrovoľne</a:t>
            </a:r>
            <a:r>
              <a:rPr lang="sk-SK" sz="1400" spc="-1" dirty="0">
                <a:latin typeface="Arial"/>
              </a:rPr>
              <a:t> rozhodnúť predložiť dokumentáciu na kontrolu pred podpisom zmluvy, ak ide o zákazku v režime výnimky vo finančnom limite </a:t>
            </a:r>
            <a:r>
              <a:rPr lang="sk-SK" sz="1400" u="sng" spc="-1" dirty="0">
                <a:latin typeface="Arial"/>
              </a:rPr>
              <a:t>nadlimitnej</a:t>
            </a:r>
            <a:r>
              <a:rPr lang="sk-SK" sz="1400" spc="-1" dirty="0">
                <a:latin typeface="Arial"/>
              </a:rPr>
              <a:t> zákazky  zadávanej osobou, ktorej poskytne verejný obstarávateľ viac ako 50% finančných prostriedkov na dodanie tovaru, uskutočnenie stavebných prác a poskytnutie služieb z NFP. </a:t>
            </a:r>
            <a:endParaRPr lang="sk-SK" sz="1050" spc="-1" dirty="0">
              <a:latin typeface="Arial"/>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210314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Cudzojazyčné zákazky s nízkou hodnotou</a:t>
            </a: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1384995"/>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Verejný obstarávateľ môže umožniť predloženie ponuky v inom ako štátnom jazyku. Ak verejný obstarávateľ umožní predloženie ponuky v inom jazyku podľa predchádzajúcej vety musí vždy umožniť predloženie ponuky aj v štátnom jazyku. Verejný obstarávateľ je povinný na účely výkonu dohľadu nad verejným obstarávaním podľa tohto zákona zabezpečiť úradný preklad tej časti dokumentácie, ktorá je vyhotovená v inom ako štátnom jazyku alebo v inom ako českom jazyku. </a:t>
            </a: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2917878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Zmena v zložení a kvalifikácii komisie na vyhodnotenie ponúk</a:t>
            </a: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2893100"/>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Test bežnej dostupnosti – update</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Je to </a:t>
            </a:r>
            <a:r>
              <a:rPr lang="sk-SK" sz="1400" spc="-1" dirty="0" err="1">
                <a:solidFill>
                  <a:srgbClr val="000000"/>
                </a:solidFill>
                <a:ea typeface="DejaVu Sans"/>
              </a:rPr>
              <a:t>eks</a:t>
            </a:r>
            <a:r>
              <a:rPr lang="sk-SK" sz="1400" spc="-1" dirty="0">
                <a:solidFill>
                  <a:srgbClr val="000000"/>
                </a:solidFill>
                <a:ea typeface="DejaVu Sans"/>
              </a:rPr>
              <a:t>?</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V rámci zákaziek zadávaných zjednodušeným postupom pre zákazky na bežne dostupné tovary a služby prijímateľ nie je oprávnený kontrolovať splnenie podmienok účasti uvedených v § 32 ZVO, nakoľko podmienkou registrácie dodávateľov do tohto systému je ich zápis do zoznamu hospodárskych subjektov podľa § 152 ZVO</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Podmienky účasti technickej a odbornej spôsobilosti? </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Aj na zákazky s nízkou hodnotou</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3887137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Zjednodušený postup pre zákazky na bežne dostupné tovary a služby § 109</a:t>
            </a: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2893100"/>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Test bežnej dostupnosti – update</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Je to </a:t>
            </a:r>
            <a:r>
              <a:rPr lang="sk-SK" sz="1400" spc="-1" dirty="0" err="1">
                <a:solidFill>
                  <a:srgbClr val="000000"/>
                </a:solidFill>
                <a:ea typeface="DejaVu Sans"/>
              </a:rPr>
              <a:t>eks</a:t>
            </a:r>
            <a:r>
              <a:rPr lang="sk-SK" sz="1400" spc="-1" dirty="0">
                <a:solidFill>
                  <a:srgbClr val="000000"/>
                </a:solidFill>
                <a:ea typeface="DejaVu Sans"/>
              </a:rPr>
              <a:t>?</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V rámci zákaziek zadávaných zjednodušeným postupom pre zákazky na bežne dostupné tovary a služby prijímateľ nie je oprávnený kontrolovať splnenie podmienok účasti uvedených v § 32 ZVO, nakoľko podmienkou registrácie dodávateľov do tohto systému je ich zápis do zoznamu hospodárskych subjektov podľa § 152 ZVO</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Podmienky účasti technickej a odbornej spôsobilosti? </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Aj na zákazky s nízkou hodnotou</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3610583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marL="54720"/>
            <a:r>
              <a:rPr lang="sk-SK" sz="3600" b="1" dirty="0">
                <a:solidFill>
                  <a:schemeClr val="accent6">
                    <a:lumMod val="75000"/>
                  </a:schemeClr>
                </a:solidFill>
              </a:rPr>
              <a:t>Zmena v podlimitných zákazkách</a:t>
            </a:r>
            <a:endParaRPr lang="sk-SK" sz="3600" spc="-1" dirty="0">
              <a:latin typeface="Arial"/>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3754874"/>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 111a</a:t>
            </a:r>
          </a:p>
          <a:p>
            <a:pPr marL="457200" indent="-457200" algn="just">
              <a:lnSpc>
                <a:spcPct val="100000"/>
              </a:lnSpc>
              <a:buFont typeface="Arial" panose="020B0604020202020204" pitchFamily="34" charset="0"/>
              <a:buChar char="•"/>
            </a:pPr>
            <a:r>
              <a:rPr lang="sk-SK" sz="1400" spc="-1" dirty="0">
                <a:solidFill>
                  <a:srgbClr val="000000"/>
                </a:solidFill>
                <a:ea typeface="DejaVu Sans"/>
              </a:rPr>
              <a:t>Zjednodušený postup pre zákazky na sociálne a iné osobitné služby</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(1) Pri zadávaní podlimitnej zákazky na služby uvedené v prílohe č. 1 verejný obstarávateľ môže postupovať podľa odsekov 2 až 6.</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(2) Verejný obstarávateľ vyhlasuje zadávanie zákazky uverejnením výzvy na predkladanie ponúk podľa § 117 ods. 7 prostredníctvom funkcionality elektronickej platformy. </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(3) Verejný obstarávateľ pri zadávaní zákazky dodržiava princíp rovnakého zaobchádzania, princíp nediskriminácie hospodárskych subjektov, princíp transparentnosti, princíp proporcionality a princíp hospodárnosti a efektívnosti. Verejný obstarávateľ môže pri zadávaní zákazky postupovať primerane podľa § 112 až 114a.</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(4) Podmienkou na predloženie ponuky záujemcu prostredníctvom elektronickej platformy je registrácia podľa tohto zákona.</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143903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pt-BR" sz="3600" b="1" dirty="0">
                <a:solidFill>
                  <a:schemeClr val="accent6">
                    <a:lumMod val="75000"/>
                  </a:schemeClr>
                </a:solidFill>
                <a:latin typeface="+mn-lt"/>
              </a:rPr>
              <a:t>Nové limity vo verejnom obstarávaní</a:t>
            </a:r>
            <a:endParaRPr lang="pt-BR"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4832092"/>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Účinnosť od 31.03.2022</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Zákazka od 10 000 EUR</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 10 ods. 10: Ak to nevylučujú osobitné predpisy verejný obstarávateľ a obstarávateľ sú povinní vo formáte a postupmi na prenos dostupnými na webovom sídle úradu poslať na uverejnenie v profile súhrnnú správu o zmluvách so zmluvnými cenami vyššími ako 10 000 eur, ktoré uzavreli za obdobie kalendárneho polroka a na ktoré sa podľa § 1 ods. 2 až 15 nevzťahuje tento zákon a to priebežne počas kalendárneho </a:t>
            </a:r>
            <a:r>
              <a:rPr lang="sk-SK" sz="1400" b="1" u="sng" spc="-1" dirty="0">
                <a:solidFill>
                  <a:srgbClr val="000000"/>
                </a:solidFill>
                <a:ea typeface="DejaVu Sans"/>
              </a:rPr>
              <a:t>polroka</a:t>
            </a:r>
            <a:r>
              <a:rPr lang="sk-SK" sz="1400" spc="-1" dirty="0">
                <a:solidFill>
                  <a:srgbClr val="000000"/>
                </a:solidFill>
                <a:ea typeface="DejaVu Sans"/>
              </a:rPr>
              <a:t> alebo hromadne najneskôr do 60 dní po skončení kalendárneho polroka. Verejný obstarávateľ a obstarávateľ </a:t>
            </a:r>
            <a:r>
              <a:rPr lang="sk-SK" sz="1400" b="1" u="sng" spc="-1" dirty="0">
                <a:solidFill>
                  <a:srgbClr val="000000"/>
                </a:solidFill>
                <a:ea typeface="DejaVu Sans"/>
              </a:rPr>
              <a:t>nie sú </a:t>
            </a:r>
            <a:r>
              <a:rPr lang="sk-SK" sz="1400" b="1" spc="-1" dirty="0">
                <a:solidFill>
                  <a:srgbClr val="000000"/>
                </a:solidFill>
                <a:ea typeface="DejaVu Sans"/>
              </a:rPr>
              <a:t>povinní v súhrnnej správe podľa prvej vety uviesť zmluvy, ktoré boli zverejnené v Centrálnom registri zmlúv</a:t>
            </a:r>
            <a:r>
              <a:rPr lang="sk-SK" sz="1400" spc="-1" dirty="0">
                <a:solidFill>
                  <a:srgbClr val="000000"/>
                </a:solidFill>
                <a:ea typeface="DejaVu Sans"/>
              </a:rPr>
              <a:t>. Verejný obstarávateľ a obstarávateľ v súhrnnej správe za každú takúto zákazku uvedú najmä zmluvnú cenu, predmet zákazky, identifikáciu dodávateľa v rozsahu</a:t>
            </a:r>
          </a:p>
          <a:p>
            <a:pPr marL="457200" indent="-457200" algn="just">
              <a:lnSpc>
                <a:spcPct val="100000"/>
              </a:lnSpc>
              <a:buFont typeface="Arial" panose="020B0604020202020204" pitchFamily="34" charset="0"/>
              <a:buChar char="•"/>
            </a:pPr>
            <a:r>
              <a:rPr lang="sk-SK" sz="1400" spc="-1" dirty="0">
                <a:solidFill>
                  <a:srgbClr val="000000"/>
                </a:solidFill>
                <a:ea typeface="DejaVu Sans"/>
              </a:rPr>
              <a:t>a)	obchodné meno alebo názov,</a:t>
            </a:r>
          </a:p>
          <a:p>
            <a:pPr marL="457200" indent="-457200" algn="just">
              <a:lnSpc>
                <a:spcPct val="100000"/>
              </a:lnSpc>
              <a:buFont typeface="Arial" panose="020B0604020202020204" pitchFamily="34" charset="0"/>
              <a:buChar char="•"/>
            </a:pPr>
            <a:r>
              <a:rPr lang="sk-SK" sz="1400" spc="-1" dirty="0">
                <a:solidFill>
                  <a:srgbClr val="000000"/>
                </a:solidFill>
                <a:ea typeface="DejaVu Sans"/>
              </a:rPr>
              <a:t>b)	adresa sídla, miesta podnikania alebo výkonu činnosti,</a:t>
            </a:r>
          </a:p>
          <a:p>
            <a:pPr marL="457200" indent="-457200" algn="just">
              <a:lnSpc>
                <a:spcPct val="100000"/>
              </a:lnSpc>
              <a:buFont typeface="Arial" panose="020B0604020202020204" pitchFamily="34" charset="0"/>
              <a:buChar char="•"/>
            </a:pPr>
            <a:r>
              <a:rPr lang="sk-SK" sz="1400" spc="-1" dirty="0">
                <a:solidFill>
                  <a:srgbClr val="000000"/>
                </a:solidFill>
                <a:ea typeface="DejaVu Sans"/>
              </a:rPr>
              <a:t>c)	identifikačné číslo organizácie, ak ide o osobu zapísanú v registri právnických osôb, podnikateľov a orgánov verejnej moci,</a:t>
            </a:r>
          </a:p>
          <a:p>
            <a:pPr marL="457200" indent="-457200" algn="just">
              <a:lnSpc>
                <a:spcPct val="100000"/>
              </a:lnSpc>
              <a:buFont typeface="Arial" panose="020B0604020202020204" pitchFamily="34" charset="0"/>
              <a:buChar char="•"/>
            </a:pPr>
            <a:r>
              <a:rPr lang="sk-SK" sz="1400" spc="-1" dirty="0">
                <a:solidFill>
                  <a:srgbClr val="000000"/>
                </a:solidFill>
                <a:ea typeface="DejaVu Sans"/>
              </a:rPr>
              <a:t>d)	meno a priezvisko, adresa pobytu a dátum narodenia fyzickej osoby, ak nie je fyzickou osobou – podnikateľom,</a:t>
            </a:r>
          </a:p>
          <a:p>
            <a:pPr marL="457200" indent="-457200" algn="just">
              <a:lnSpc>
                <a:spcPct val="100000"/>
              </a:lnSpc>
              <a:buFont typeface="Arial" panose="020B0604020202020204" pitchFamily="34" charset="0"/>
              <a:buChar char="•"/>
            </a:pPr>
            <a:r>
              <a:rPr lang="sk-SK" sz="1400" b="1" u="sng" spc="-1" dirty="0">
                <a:solidFill>
                  <a:srgbClr val="000000"/>
                </a:solidFill>
                <a:ea typeface="DejaVu Sans"/>
              </a:rPr>
              <a:t>e)	označenie výnimky podľa § 1 ods. 2 až 14, na základe ktorej bola zmluva uzavretá.</a:t>
            </a:r>
          </a:p>
          <a:p>
            <a:pPr algn="just">
              <a:spcAft>
                <a:spcPts val="600"/>
              </a:spcAft>
            </a:pPr>
            <a:endParaRPr lang="sk-SK" sz="1400" dirty="0"/>
          </a:p>
        </p:txBody>
      </p:sp>
      <p:sp>
        <p:nvSpPr>
          <p:cNvPr id="7" name="BlokTextu 6">
            <a:extLst>
              <a:ext uri="{FF2B5EF4-FFF2-40B4-BE49-F238E27FC236}">
                <a16:creationId xmlns="" xmlns:a16="http://schemas.microsoft.com/office/drawing/2014/main" id="{ECA6A309-DF57-4D37-8144-598421CEA702}"/>
              </a:ext>
            </a:extLst>
          </p:cNvPr>
          <p:cNvSpPr txBox="1"/>
          <p:nvPr/>
        </p:nvSpPr>
        <p:spPr>
          <a:xfrm>
            <a:off x="1163206" y="6154306"/>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103182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Zmena v podlimitných zákazkách</a:t>
            </a: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3754874"/>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 111a</a:t>
            </a:r>
          </a:p>
          <a:p>
            <a:pPr marL="457200" indent="-457200" algn="just">
              <a:lnSpc>
                <a:spcPct val="100000"/>
              </a:lnSpc>
              <a:buFont typeface="Arial" panose="020B0604020202020204" pitchFamily="34" charset="0"/>
              <a:buChar char="•"/>
            </a:pPr>
            <a:r>
              <a:rPr lang="sk-SK" sz="1400" spc="-1" dirty="0">
                <a:solidFill>
                  <a:srgbClr val="000000"/>
                </a:solidFill>
                <a:ea typeface="DejaVu Sans"/>
              </a:rPr>
              <a:t>Zjednodušený postup pre zákazky na sociálne a iné osobitné služby</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(1) Pri zadávaní podlimitnej zákazky na služby uvedené v prílohe č. 1 verejný obstarávateľ môže postupovať podľa odsekov 2 až 6.</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(2) Verejný obstarávateľ vyhlasuje zadávanie zákazky uverejnením výzvy na predkladanie ponúk podľa § 117 ods. 7 prostredníctvom funkcionality elektronickej platformy. </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(3) Verejný obstarávateľ pri zadávaní zákazky dodržiava princíp rovnakého zaobchádzania, princíp nediskriminácie hospodárskych subjektov, princíp transparentnosti, princíp proporcionality a princíp hospodárnosti a efektívnosti. Verejný obstarávateľ môže pri zadávaní zákazky postupovať primerane podľa § 112 až 114a.</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(4) Podmienkou na predloženie ponuky záujemcu prostredníctvom elektronickej platformy je registrácia podľa tohto zákona.</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1425484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Zmena v podlimitných zákazkách</a:t>
            </a: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3539430"/>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Bežný   postup pre podlimitné   zákazky § 112</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(1) Verejný obstarávateľ použije na zadávanie zákazky elektronickú platformu.</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(1 2) Verejný obstarávateľ vyhlasuje verejné obstarávanie uverejnením výzvy na predkladanie ponúk; to neplatí ak ide o postup podľa § 115.</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(6 7) Ak verejný obstarávateľ nepoužije elektronickú aukciu, môže rozhodnúť, že</a:t>
            </a:r>
          </a:p>
          <a:p>
            <a:pPr marL="457200" indent="-457200" algn="just">
              <a:lnSpc>
                <a:spcPct val="100000"/>
              </a:lnSpc>
              <a:buFont typeface="Arial" panose="020B0604020202020204" pitchFamily="34" charset="0"/>
              <a:buChar char="•"/>
            </a:pPr>
            <a:r>
              <a:rPr lang="sk-SK" sz="1400" spc="-1" dirty="0">
                <a:solidFill>
                  <a:srgbClr val="000000"/>
                </a:solidFill>
                <a:ea typeface="DejaVu Sans"/>
              </a:rPr>
              <a:t>a) vyhodnotenie splnenia podmienok účasti sa uskutoční po vyhodnotení ponúk, alebo</a:t>
            </a:r>
          </a:p>
          <a:p>
            <a:pPr marL="457200" indent="-457200" algn="just">
              <a:lnSpc>
                <a:spcPct val="100000"/>
              </a:lnSpc>
              <a:buFont typeface="Arial" panose="020B0604020202020204" pitchFamily="34" charset="0"/>
              <a:buChar char="•"/>
            </a:pPr>
            <a:r>
              <a:rPr lang="sk-SK" sz="1400" spc="-1" dirty="0">
                <a:solidFill>
                  <a:srgbClr val="000000"/>
                </a:solidFill>
                <a:ea typeface="DejaVu Sans"/>
              </a:rPr>
              <a:t>b) vyhodnotenie splnenia podmienok účasti a vyhodnotenie ponúk z hľadiska splnenia požiadaviek na predmet zákazky sa uskutoční po vyhodnotení ponúk na základe kritérií na vyhodnotenie ponúk.</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Verejný obstarávateľ môže oznámiť vysvetlenie ku všetkým doručeným žiadostiam jedným úkonom, v lehote podľa prvej vety.</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2765822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Konflikt záujmov</a:t>
            </a: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3754874"/>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Čestné vyhlásenie k neprítomnosti konfliktu záujmov v prípade zainteresovanej osoby nie je potrebné predložiť v prípade čiastkových zákaziek zadávaných na základe rámcovej dohody bez opätovného otvorenia súťaže, predloženia dokumentácie na následnú ex post kontrolu a pri predložení dodatku, ak pri uzavretí zmluvy/dodatku nedošlo k zmene zainteresovaných osôb.</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Minulé záujmy zainteresovanej osoby sú relevantné, ak má zainteresovaná osoba naďalej povinnosti/záväzky vyplývajúce z predchádzajúcich pozícií/predchádzajúceho zamestnania u uchádzača/záujemcu/subdodávateľa (počas špecifického obdobia, počas ktorého sa osoba musí vyhýbať akýmkoľvek konfliktom záujmov a zdržať sa výkonu povinností, ktoré môžu zasahovať do povinností predchádzajúceho zamestnania). Ak už od zastávania pozície u predchádzajúceho zamestnávateľa uplynulo viac ako päť rokov a zainteresovaná osoba už nemá žiadne záväzky/povinnosti súvisiace s predchádzajúcimi pozíciami/predchádzajúcim zamestnaním, uvedené sa v zmysle Usmernenia EK týkajúceho sa predchádzania a riešenia konfliktov záujmov v zmysle nariadenia o rozpočtových pravidlách (2021/C 121/01), nepovažuje za konflikt záujmov.</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2491918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Zmena v podmienkach účasti</a:t>
            </a:r>
            <a:br>
              <a:rPr lang="sk-SK" sz="3600" b="1" dirty="0">
                <a:solidFill>
                  <a:schemeClr val="accent6">
                    <a:lumMod val="75000"/>
                  </a:schemeClr>
                </a:solidFill>
                <a:latin typeface="+mn-lt"/>
              </a:rPr>
            </a:b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5093702"/>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100" spc="-1" dirty="0">
                <a:solidFill>
                  <a:srgbClr val="000000"/>
                </a:solidFill>
                <a:ea typeface="DejaVu Sans"/>
              </a:rPr>
              <a:t>(5) Verejný obstarávateľ a obstarávateľ</a:t>
            </a:r>
          </a:p>
          <a:p>
            <a:pPr marL="457200" indent="-457200" algn="just">
              <a:lnSpc>
                <a:spcPct val="100000"/>
              </a:lnSpc>
              <a:buFont typeface="Arial" panose="020B0604020202020204" pitchFamily="34" charset="0"/>
              <a:buChar char="•"/>
            </a:pPr>
            <a:r>
              <a:rPr lang="sk-SK" sz="1100" spc="-1" dirty="0">
                <a:solidFill>
                  <a:srgbClr val="000000"/>
                </a:solidFill>
                <a:ea typeface="DejaVu Sans"/>
              </a:rPr>
              <a:t>a) sú povinní pri vyhodnotení splnenia podmienok účasti uchádzačov alebo záujemcov, ktoré sa týkajú technickej spôsobilosti alebo odbornej spôsobilosti podľa § 34 ods. 1 písm. a) alebo písm. b), zohľadniť referencie uchádzačov alebo záujemcov uvedené v evidencii referencií podľa § 12, ak takéto referencie ku dňu predloženia ponuky alebo žiadosti o účasť existujú a uchádzač alebo záujemca ich v ponuke alebo žiadosti o účasť identifikoval,</a:t>
            </a:r>
          </a:p>
          <a:p>
            <a:pPr marL="457200" indent="-457200" algn="just">
              <a:lnSpc>
                <a:spcPct val="100000"/>
              </a:lnSpc>
              <a:buFont typeface="Arial" panose="020B0604020202020204" pitchFamily="34" charset="0"/>
              <a:buChar char="•"/>
            </a:pPr>
            <a:endParaRPr lang="sk-SK" sz="1100" spc="-1" dirty="0">
              <a:solidFill>
                <a:srgbClr val="000000"/>
              </a:solidFill>
              <a:ea typeface="DejaVu Sans"/>
            </a:endParaRPr>
          </a:p>
          <a:p>
            <a:pPr marL="457200" indent="-457200" algn="just">
              <a:lnSpc>
                <a:spcPct val="100000"/>
              </a:lnSpc>
              <a:buFont typeface="Arial" panose="020B0604020202020204" pitchFamily="34" charset="0"/>
              <a:buChar char="•"/>
            </a:pPr>
            <a:r>
              <a:rPr lang="sk-SK" sz="1100" spc="-1" dirty="0">
                <a:solidFill>
                  <a:srgbClr val="000000"/>
                </a:solidFill>
                <a:ea typeface="DejaVu Sans"/>
              </a:rPr>
              <a:t>b)	sú povinní pri vyhodnotení splnenia podmienky účasti uchádzačov alebo záujemcov týkajúcej sa technickej spôsobilosti alebo odbornej spôsobilosti podľa § 34 ods. 1 písm. c) alebo písm. g) písomne požiadať uchádzača alebo záujemcu, aby v lehote, ktorá nesmie byť kratšia ako päť pracovných dní odo dňa doručenia žiadosti, nahradil technikov, technické orgány alebo osoby určené na plnenie zmluvy alebo koncesnej zmluvy, alebo riadiacich zamestnancov, ak nespĺňajú predmetnú podmienku účasti,</a:t>
            </a:r>
          </a:p>
          <a:p>
            <a:pPr marL="457200" indent="-457200" algn="just">
              <a:lnSpc>
                <a:spcPct val="100000"/>
              </a:lnSpc>
              <a:buFont typeface="Arial" panose="020B0604020202020204" pitchFamily="34" charset="0"/>
              <a:buChar char="•"/>
            </a:pPr>
            <a:endParaRPr lang="sk-SK" sz="1100" spc="-1" dirty="0">
              <a:solidFill>
                <a:srgbClr val="000000"/>
              </a:solidFill>
              <a:ea typeface="DejaVu Sans"/>
            </a:endParaRPr>
          </a:p>
          <a:p>
            <a:pPr marL="457200" indent="-457200" algn="just">
              <a:lnSpc>
                <a:spcPct val="100000"/>
              </a:lnSpc>
              <a:buFont typeface="Arial" panose="020B0604020202020204" pitchFamily="34" charset="0"/>
              <a:buChar char="•"/>
            </a:pPr>
            <a:r>
              <a:rPr lang="sk-SK" sz="1100" spc="-1" dirty="0">
                <a:solidFill>
                  <a:srgbClr val="000000"/>
                </a:solidFill>
                <a:ea typeface="DejaVu Sans"/>
              </a:rPr>
              <a:t>c)	sú povinní písomne požiadať uchádzača alebo záujemcu, aby v lehote, ktorá nesmie byť kratšia ako päť pracovných dní odo dňa doručenia žiadosti, nahradil inú osobu, prostredníctvom ktorej preukazuje finančné a ekonomické postavenie alebo technickú spôsobilosť alebo odbornú spôsobilosť, ak existujú dôvody na jej vylúčenie,</a:t>
            </a:r>
          </a:p>
          <a:p>
            <a:pPr marL="457200" indent="-457200" algn="just">
              <a:lnSpc>
                <a:spcPct val="100000"/>
              </a:lnSpc>
              <a:buFont typeface="Arial" panose="020B0604020202020204" pitchFamily="34" charset="0"/>
              <a:buChar char="•"/>
            </a:pPr>
            <a:endParaRPr lang="sk-SK" sz="1100" spc="-1" dirty="0">
              <a:solidFill>
                <a:srgbClr val="000000"/>
              </a:solidFill>
              <a:ea typeface="DejaVu Sans"/>
            </a:endParaRPr>
          </a:p>
          <a:p>
            <a:pPr marL="457200" indent="-457200" algn="just">
              <a:lnSpc>
                <a:spcPct val="100000"/>
              </a:lnSpc>
              <a:buFont typeface="Arial" panose="020B0604020202020204" pitchFamily="34" charset="0"/>
              <a:buChar char="•"/>
            </a:pPr>
            <a:r>
              <a:rPr lang="sk-SK" sz="1100" spc="-1" dirty="0">
                <a:solidFill>
                  <a:srgbClr val="000000"/>
                </a:solidFill>
                <a:ea typeface="DejaVu Sans"/>
              </a:rPr>
              <a:t>d)	môžu písomne požiadať uchádzača alebo záujemcu, aby v lehote, ktorá nesmie byť kratšia ako päť pracovných dní odo dňa doručenia žiadosti, nahradil inú osobu, prostredníctvom ktorej preukazuje finančné a ekonomické postavenie alebo technickú spôsobilosť alebo odbornú spôsobilosť, ak existujú dôvody na jej vylúčenie podľa odseku 8,</a:t>
            </a:r>
          </a:p>
          <a:p>
            <a:pPr marL="457200" indent="-457200" algn="just">
              <a:lnSpc>
                <a:spcPct val="100000"/>
              </a:lnSpc>
              <a:buFont typeface="Arial" panose="020B0604020202020204" pitchFamily="34" charset="0"/>
              <a:buChar char="•"/>
            </a:pPr>
            <a:endParaRPr lang="sk-SK" sz="1100" spc="-1" dirty="0">
              <a:solidFill>
                <a:srgbClr val="000000"/>
              </a:solidFill>
              <a:ea typeface="DejaVu Sans"/>
            </a:endParaRPr>
          </a:p>
          <a:p>
            <a:pPr marL="457200" indent="-457200" algn="just">
              <a:lnSpc>
                <a:spcPct val="100000"/>
              </a:lnSpc>
              <a:buFont typeface="Arial" panose="020B0604020202020204" pitchFamily="34" charset="0"/>
              <a:buChar char="•"/>
            </a:pPr>
            <a:r>
              <a:rPr lang="sk-SK" sz="1100" spc="-1" dirty="0">
                <a:solidFill>
                  <a:srgbClr val="000000"/>
                </a:solidFill>
                <a:ea typeface="DejaVu Sans"/>
              </a:rPr>
              <a:t>e)	môžu písomne požiadať uchádzača alebo záujemcu, aby v lehote, ktorá nesmie byť kratšia ako päť pracovných dní odo dňa doručenia žiadosti, nahradil inú osobu, prostredníctvom ktorej preukazuje finančné a ekonomické postavenie alebo technickú spôsobilosť alebo odbornú spôsobilosť, ak má táto iná osoba sídlo v treťom štáte, s ktorým nemá Slovenská republika alebo Európska únia uzavretú medzinárodnú zmluvu zaručujúcu rovnaký a účinný prístup k verejnému obstarávaniu v tomto treťom štáte pre hospodárske subjekty so sídlom v Slovenskej republike.</a:t>
            </a:r>
          </a:p>
          <a:p>
            <a:pPr marL="457200" indent="-457200" algn="just">
              <a:lnSpc>
                <a:spcPct val="100000"/>
              </a:lnSpc>
              <a:buFont typeface="Arial" panose="020B0604020202020204" pitchFamily="34" charset="0"/>
              <a:buChar char="•"/>
            </a:pPr>
            <a:r>
              <a:rPr lang="sk-SK" sz="1400" spc="-1" dirty="0">
                <a:solidFill>
                  <a:srgbClr val="000000"/>
                </a:solidFill>
                <a:ea typeface="DejaVu Sans"/>
              </a:rPr>
              <a:t> </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2374669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Zmena v podmienkach účasti</a:t>
            </a:r>
            <a:r>
              <a:rPr lang="sk-SK" sz="3600" dirty="0">
                <a:solidFill>
                  <a:schemeClr val="accent6">
                    <a:lumMod val="75000"/>
                  </a:schemeClr>
                </a:solidFill>
                <a:latin typeface="+mn-lt"/>
              </a:rPr>
              <a:t/>
            </a:r>
            <a:br>
              <a:rPr lang="sk-SK" sz="3600" dirty="0">
                <a:solidFill>
                  <a:schemeClr val="accent6">
                    <a:lumMod val="75000"/>
                  </a:schemeClr>
                </a:solidFill>
                <a:latin typeface="+mn-lt"/>
              </a:rPr>
            </a:br>
            <a:endParaRPr lang="sk-SK" sz="3600"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1815882"/>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 24 ods. 7 </a:t>
            </a:r>
          </a:p>
          <a:p>
            <a:pPr marL="457200" indent="-457200" algn="just">
              <a:lnSpc>
                <a:spcPct val="100000"/>
              </a:lnSpc>
              <a:buFont typeface="Arial" panose="020B0604020202020204" pitchFamily="34" charset="0"/>
              <a:buChar char="•"/>
            </a:pPr>
            <a:r>
              <a:rPr lang="sk-SK" sz="1400" spc="-1" dirty="0">
                <a:solidFill>
                  <a:srgbClr val="000000"/>
                </a:solidFill>
                <a:ea typeface="DejaVu Sans"/>
              </a:rPr>
              <a:t> „(7) Verejní obstarávatelia a obstarávatelia pri uplatňovaní pravidiel podľa tohto zákona spolupracujú a vymieňajú si potrebné informácie a podklady, ktoré sa týkajú zrealizovaných verejných obstarávaní; tým nie je dotknutá povinnosť verejného obstarávateľa a obstarávateľa chrániť utajované skutočnosti, dôverné informácie podľa § 22, povinnosť nesprístupniť inú skutočnosť chránenú podľa osobitných predpisov71) a zachovávať osobitným predpisom uloženú alebo uznanú povinnosť mlčanlivosti.“.</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4157420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Vyhodnotenie už predložených dokladov</a:t>
            </a:r>
            <a:r>
              <a:rPr lang="sk-SK" sz="3600" dirty="0">
                <a:solidFill>
                  <a:schemeClr val="accent6">
                    <a:lumMod val="75000"/>
                  </a:schemeClr>
                </a:solidFill>
                <a:latin typeface="+mn-lt"/>
              </a:rPr>
              <a:t/>
            </a:r>
            <a:br>
              <a:rPr lang="sk-SK" sz="3600" dirty="0">
                <a:solidFill>
                  <a:schemeClr val="accent6">
                    <a:lumMod val="75000"/>
                  </a:schemeClr>
                </a:solidFill>
                <a:latin typeface="+mn-lt"/>
              </a:rPr>
            </a:br>
            <a:endParaRPr lang="sk-SK" sz="3600"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3108543"/>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 39 ods. 8 : Záujemca alebo uchádzač na účely identifikácie dokladu podľa prvej vety uvedie v žiadosti o účasť alebo v ponuke identifikáciu verejného obstarávania v ktorom predložil doklad podľa prvej vety spolu s presnou identifikáciou časti ponuky alebo žiadosti o účasť v ktorej sa tento doklad nachádza.“.</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Dôvodová správa: Cieľom navrhovanej úpravy je vybalansovanie uplatňovania pravidla jeden krát a dosť. Predovšetkým pre verejných obstarávateľov a obstarávateľov, ktorí realizujú väčšie množstvo verejných obstarávaní môže byť administratívne náročné v prebiehajúcom verejnom obstarávaní </a:t>
            </a:r>
            <a:r>
              <a:rPr lang="sk-SK" sz="1400" spc="-1" dirty="0" err="1">
                <a:solidFill>
                  <a:srgbClr val="000000"/>
                </a:solidFill>
                <a:ea typeface="DejaVu Sans"/>
              </a:rPr>
              <a:t>dohľadávať</a:t>
            </a:r>
            <a:r>
              <a:rPr lang="sk-SK" sz="1400" spc="-1" dirty="0">
                <a:solidFill>
                  <a:srgbClr val="000000"/>
                </a:solidFill>
                <a:ea typeface="DejaVu Sans"/>
              </a:rPr>
              <a:t> doklady preukazujúce podmienky účasti, ktoré boli predložené v  predchádzajúcich verejných obstarávaniach. Z uvedeného dôvodu navrhovaná právna úprava stanovuje záujemcovi a uchádzačovi povinnosť identifikovať v ktorom verejnom obstarávaní predložil doklad preukazujúci podmienku účasti a zároveň uviesť časť ponuky alebo žiadosti o účasť v ktorej sa predmetný doklad predložený. </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1082569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Predloženie viacerých ponúk tým istým uchádzačom</a:t>
            </a:r>
            <a:br>
              <a:rPr lang="sk-SK" sz="3600" b="1" dirty="0">
                <a:solidFill>
                  <a:schemeClr val="accent6">
                    <a:lumMod val="75000"/>
                  </a:schemeClr>
                </a:solidFill>
                <a:latin typeface="+mn-lt"/>
              </a:rPr>
            </a:b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1169551"/>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 49 ods. (6) Uchádzač môže predložiť len jednu ponuku. Ak uchádzač v lehote na predkladanie ponúk predloží viac ponúk, verejný obstarávateľ alebo obstarávateľ prihliada len na ponuku, ktorá bola predložená ako posledná a na ostatné ponuky hľadí rovnako ako na ponuky, ktoré boli predložené po lehote na predkladanie ponúk </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867662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Otváranie ponúk</a:t>
            </a:r>
            <a:br>
              <a:rPr lang="sk-SK" sz="3600" b="1" dirty="0">
                <a:solidFill>
                  <a:schemeClr val="accent6">
                    <a:lumMod val="75000"/>
                  </a:schemeClr>
                </a:solidFill>
                <a:latin typeface="+mn-lt"/>
              </a:rPr>
            </a:b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2677656"/>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Verejný obstarávateľ a obstarávateľ sú povinní umožniť účasť na otváraní ponúk všetkým uchádzačom, ktorí predložili ponuku v lehote na predkladanie ponúk alebo v lehote na predkladanie konečných ponúk. Pred otvorením ponúk alebo konečných ponúk predložených v listinnej podobe sa overí ich neporušenosť. Komisia zverejní počet predložených ponúk, návrhy na plnenie kritérií, ktoré sa dajú vyjadriť číslom; ostatné údaje uvedené v ponuke vrátane obchodného mena alebo názvu, sídla, miesta podnikania alebo adresy pobytu všetkých uchádzačov sa nezverejňujú. Ak sa ponuky predkladajú prostredníctvom elektronického prostriedku podľa § 20, umožnením účasti na otváraní ponúk sa rozumie ich sprístupnenie prostredníctvom funkcionality elektronického prostriedku všetkým uchádzačom, ktorí predložili ponuku určeným spôsobom komunikácie, a to v rozsahu podľa predchádzajúcej vety.</a:t>
            </a:r>
            <a:endParaRPr lang="sk-SK" sz="1100" spc="-1" dirty="0">
              <a:latin typeface="Arial"/>
            </a:endParaRP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489671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Postup elektronickej aukcie </a:t>
            </a:r>
            <a:r>
              <a:rPr lang="sk-SK" sz="3600" dirty="0">
                <a:solidFill>
                  <a:schemeClr val="accent6">
                    <a:lumMod val="75000"/>
                  </a:schemeClr>
                </a:solidFill>
                <a:latin typeface="+mn-lt"/>
              </a:rPr>
              <a:t/>
            </a:r>
            <a:br>
              <a:rPr lang="sk-SK" sz="3600" dirty="0">
                <a:solidFill>
                  <a:schemeClr val="accent6">
                    <a:lumMod val="75000"/>
                  </a:schemeClr>
                </a:solidFill>
                <a:latin typeface="+mn-lt"/>
              </a:rPr>
            </a:br>
            <a:endParaRPr lang="sk-SK" sz="3600"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954107"/>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Verejný obstarávateľ alebo obstarávateľ je povinný pred začatím elektronickej aukcie vyhodnotiť aj splnenie podmienok účasti a posúdiť neexistenciu dôvodov na vylúčenie podľa § 40 a ak je to potrebné postupuje podľa § 39 ods. 6.</a:t>
            </a:r>
            <a:endParaRPr lang="sk-SK" sz="900" spc="-1" dirty="0">
              <a:latin typeface="Arial"/>
            </a:endParaRP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1289060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Uzavretie zmluvy</a:t>
            </a:r>
            <a:br>
              <a:rPr lang="sk-SK" sz="3600" b="1" dirty="0">
                <a:solidFill>
                  <a:schemeClr val="accent6">
                    <a:lumMod val="75000"/>
                  </a:schemeClr>
                </a:solidFill>
                <a:latin typeface="+mn-lt"/>
              </a:rPr>
            </a:b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1384995"/>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Námietka do </a:t>
            </a:r>
            <a:r>
              <a:rPr lang="sk-SK" sz="1400" spc="-1" dirty="0" err="1">
                <a:solidFill>
                  <a:srgbClr val="000000"/>
                </a:solidFill>
                <a:ea typeface="DejaVu Sans"/>
              </a:rPr>
              <a:t>nadlimitu</a:t>
            </a:r>
            <a:r>
              <a:rPr lang="sk-SK" sz="1400" spc="-1" dirty="0">
                <a:solidFill>
                  <a:srgbClr val="000000"/>
                </a:solidFill>
                <a:ea typeface="DejaVu Sans"/>
              </a:rPr>
              <a:t> stavebné práce nemá odkladný účinok</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Po neposkytnutí súčinnosti nielen do 3. uchádzača</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Vypustené odôvodnenie pri 1.ponuke</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415548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13614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Spôsob zadávania zmlúv/objednávok  pre hodnoty do 10 000 EUR</a:t>
            </a: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206272" y="1300892"/>
            <a:ext cx="7259980" cy="4416594"/>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V prípade zákaziek malého rozsahu podľa § 1 ods. 15 ZVO, ktorých predpokladaná hodnota je nižšia ako 10 000 EUR bez DPH v priebehu kalendárneho roka alebo počas platnosti zmluvy, ak sa zmluva uzatvára na dlhšie obdobie ako jeden kalendárny rok, prijímateľ môže určiť úspešného uchádzača priamym zadaním, pričom hospodárnosť overí poskytovateľ na základe vlastnej správnej úvahy, keď adekvátnosť výdavkov posúdi na základe vlastných skúseností. </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Uvedeným nie je dotknutá možnosť poskytovateľa overiť hospodárnosť aj na základe postupov podľa metodického pokynu CKO č. 18, napr. prieskumom trhu. Hospodárnosť zákaziek do 10 000 EUR podľa § 1 ods. 15 ZVO môže byť overená v rámci AFK </a:t>
            </a:r>
            <a:r>
              <a:rPr lang="sk-SK" sz="1400" spc="-1" dirty="0" err="1">
                <a:solidFill>
                  <a:srgbClr val="000000"/>
                </a:solidFill>
                <a:ea typeface="DejaVu Sans"/>
              </a:rPr>
              <a:t>ŽoP</a:t>
            </a:r>
            <a:r>
              <a:rPr lang="sk-SK" sz="1400" spc="-1" dirty="0">
                <a:solidFill>
                  <a:srgbClr val="000000"/>
                </a:solidFill>
                <a:ea typeface="DejaVu Sans"/>
              </a:rPr>
              <a:t> alebo v rámci finančnej kontroly obstarávania. Prijímateľ je pri zadávaní zákazky do 10 000 EUR bez DPH podľa § 1 ods. 15 ZVO povinný predložiť poskytovateľovi vyhlásenie, že v priebehu kalendárneho roka neobstará rovnaký predmet zákazky v celkovej hodnote vyššej ako 10 000 EUR bez DPH. Pri predkladaní zákazky na kontrolu cez ITMS2014+, prostredníctvom modulu "Verejné obstarávanie" spolu so </a:t>
            </a:r>
            <a:r>
              <a:rPr lang="sk-SK" sz="1400" spc="-1" dirty="0" err="1">
                <a:solidFill>
                  <a:srgbClr val="000000"/>
                </a:solidFill>
                <a:ea typeface="DejaVu Sans"/>
              </a:rPr>
              <a:t>ŽoP</a:t>
            </a:r>
            <a:r>
              <a:rPr lang="sk-SK" sz="1400" spc="-1" dirty="0">
                <a:solidFill>
                  <a:srgbClr val="000000"/>
                </a:solidFill>
                <a:ea typeface="DejaVu Sans"/>
              </a:rPr>
              <a:t>, je prijímateľ povinný uviesť, spolu s názvom predmetu zákazky aj kód </a:t>
            </a:r>
            <a:r>
              <a:rPr lang="sk-SK" sz="1400" spc="-1" dirty="0" err="1">
                <a:solidFill>
                  <a:srgbClr val="000000"/>
                </a:solidFill>
                <a:ea typeface="DejaVu Sans"/>
              </a:rPr>
              <a:t>ŽoP</a:t>
            </a:r>
            <a:r>
              <a:rPr lang="sk-SK" sz="1400" spc="-1" dirty="0">
                <a:solidFill>
                  <a:srgbClr val="000000"/>
                </a:solidFill>
                <a:ea typeface="DejaVu Sans"/>
              </a:rPr>
              <a:t>, ktorá obsahuje výdavky z predmetnej zákazky, pričom výstupy z tejto AFK budú v správe z kontroly </a:t>
            </a:r>
            <a:r>
              <a:rPr lang="sk-SK" sz="1400" spc="-1" dirty="0" err="1">
                <a:solidFill>
                  <a:srgbClr val="000000"/>
                </a:solidFill>
                <a:ea typeface="DejaVu Sans"/>
              </a:rPr>
              <a:t>ŽoP</a:t>
            </a:r>
            <a:r>
              <a:rPr lang="sk-SK" sz="1400" spc="-1" dirty="0">
                <a:solidFill>
                  <a:srgbClr val="000000"/>
                </a:solidFill>
                <a:ea typeface="DejaVu Sans"/>
              </a:rPr>
              <a:t> umiestnenej v module "Kontrola žiadosti o platbu". Postup podľa tohto odseku sa vzťahuje aj na prípady zákaziek podľa § 1 ods. 2 až 14 ZVO, ktoré sú v hodnote do 10 000 EUR bez DPH</a:t>
            </a:r>
          </a:p>
          <a:p>
            <a:pPr algn="just">
              <a:spcAft>
                <a:spcPts val="600"/>
              </a:spcAft>
            </a:pPr>
            <a:endParaRPr lang="sk-SK" sz="1500" dirty="0"/>
          </a:p>
        </p:txBody>
      </p:sp>
      <p:sp>
        <p:nvSpPr>
          <p:cNvPr id="7" name="BlokTextu 6">
            <a:extLst>
              <a:ext uri="{FF2B5EF4-FFF2-40B4-BE49-F238E27FC236}">
                <a16:creationId xmlns="" xmlns:a16="http://schemas.microsoft.com/office/drawing/2014/main" id="{ECA6A309-DF57-4D37-8144-598421CEA702}"/>
              </a:ext>
            </a:extLst>
          </p:cNvPr>
          <p:cNvSpPr txBox="1"/>
          <p:nvPr/>
        </p:nvSpPr>
        <p:spPr>
          <a:xfrm>
            <a:off x="1206272" y="6093296"/>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4127069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Rokovanie s úspešným uchádzačom</a:t>
            </a: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3108543"/>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Dôvodová správa :</a:t>
            </a:r>
          </a:p>
          <a:p>
            <a:pPr marL="457200" indent="-457200" algn="just">
              <a:lnSpc>
                <a:spcPct val="100000"/>
              </a:lnSpc>
              <a:buFont typeface="Arial" panose="020B0604020202020204" pitchFamily="34" charset="0"/>
              <a:buChar char="•"/>
            </a:pPr>
            <a:r>
              <a:rPr lang="sk-SK" sz="1400" spc="-1" dirty="0">
                <a:solidFill>
                  <a:srgbClr val="000000"/>
                </a:solidFill>
                <a:ea typeface="DejaVu Sans"/>
              </a:rPr>
              <a:t>So zreteľom na zásadu hospodárnosti a efektívnosti aprobovanú v § 10 ods. 2 sa legislatívne zavádza možnosť pre verejného obstarávateľa a obstarávateľa uskutočniť s úspešným uchádzačom alebo uchádzačmi rokovania o znížení navrhovanej zmluvnej ceny. Táto možnosť má reflektovať na skutočnosť, že v praxi môže nastať situácia, keď je v dôsledku trhových mechanizmov aj ponuková cena predložená úspešným uchádzačom ku dňu predkladania ponúk vyššia ako cena, za ktorú je predmet zákazky dostupný na trhu v čase uzatvárania zmluvy. S cieľom zabezpečiť legislatívny podklad pre zjednodušenú možnosť „dorovnania“ zisteného cenového rozdielu smerom k zníženiu zmluvnej ceny sa tak legislatívne zavádza možnosť uskutočniť s úspešným uchádzačom alebo uchádzačmi rokovania  smerujúce k zníženiu zmluvnej ceny. Na účely odstránenie pochybností predkladateľ uvádza, že ak víťazný uchádzač nebude chcieť znížiť cenu, nemôže to byť dôvodom na vylúčenie, ani na zrušenie súťaže.</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3334763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pl-PL" sz="3600" b="1" dirty="0">
                <a:solidFill>
                  <a:schemeClr val="accent6">
                    <a:lumMod val="75000"/>
                  </a:schemeClr>
                </a:solidFill>
              </a:rPr>
              <a:t>PRK na COVID pre podlimit</a:t>
            </a: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3970318"/>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Dôvodová správa :</a:t>
            </a:r>
          </a:p>
          <a:p>
            <a:pPr marL="457200" indent="-457200" algn="just">
              <a:lnSpc>
                <a:spcPct val="100000"/>
              </a:lnSpc>
              <a:buFont typeface="Arial" panose="020B0604020202020204" pitchFamily="34" charset="0"/>
              <a:buChar char="•"/>
            </a:pPr>
            <a:r>
              <a:rPr lang="sk-SK" sz="1400" spc="-1" dirty="0">
                <a:solidFill>
                  <a:srgbClr val="000000"/>
                </a:solidFill>
                <a:ea typeface="DejaVu Sans"/>
              </a:rPr>
              <a:t>Navrhovaná  úprava   vymedzuje  osobitný  dôvod  použitia  priameho  rokovacieho  konania v prípade, ak v priebehu zmluvného plnenia na základe zmluvy, ktorá bola výsledkom súťažného postupu zadávania podlimitnej zákazky z dôvodov na strane zmluvného dodávateľa nemožno pokračovať v realizácii zmluvného plnenia. V takomto prípade bude môcť verejný obstarávateľ pristúpiť k uzavretiu zmluvy s uchádzačom, ktorý sa v predchádzajúcom postupe zadávania zákazky umiestnil na základe kritérií na vyhodnotenie ponúk ako ďalší v poradí. Cieľom navrhovanej úpravy je riešiť pre verejných obstarávateľov komplikované situácie, spôsobené závažným porušením zmluvných povinností zo strany zmluvného dodávateľa. Nadväzne na to sa v novom odseku 4 navrhuje explicitne ustanoviť, čo má byť pri použití priameho rokovacieho konania podľa odseku 3 podkladom pre určenie zmluvnej ceny. Navrhovaná úprava stanovuje na účely uzavretia zmluvy s ďalším uchádzačom v poradí ako referenčnú, cenu pôvodného dodávateľa, ktorá môže byť navýšená najviac o 20 %. Navrhovaná úprava v tejto súvislosti vzhľadom na možnosť navýšenia zmluvnej ceny zakazuje po uzavretí zmluvy s ďalším uchádzačom uplatňovanie zmeny zmluvy v rozsahu pravidiel de </a:t>
            </a:r>
            <a:r>
              <a:rPr lang="sk-SK" sz="1400" spc="-1" dirty="0" err="1">
                <a:solidFill>
                  <a:srgbClr val="000000"/>
                </a:solidFill>
                <a:ea typeface="DejaVu Sans"/>
              </a:rPr>
              <a:t>minimis</a:t>
            </a:r>
            <a:r>
              <a:rPr lang="sk-SK" sz="1400" spc="-1" dirty="0">
                <a:solidFill>
                  <a:srgbClr val="000000"/>
                </a:solidFill>
                <a:ea typeface="DejaVu Sans"/>
              </a:rPr>
              <a:t>. </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277662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pl-PL" sz="3600" b="1" dirty="0">
                <a:solidFill>
                  <a:schemeClr val="accent6">
                    <a:lumMod val="75000"/>
                  </a:schemeClr>
                </a:solidFill>
                <a:latin typeface="+mn-lt"/>
              </a:rPr>
              <a:t>PRK na COVID pre podlimit</a:t>
            </a:r>
            <a:r>
              <a:rPr lang="pl-PL" sz="3600" dirty="0">
                <a:solidFill>
                  <a:schemeClr val="accent6">
                    <a:lumMod val="75000"/>
                  </a:schemeClr>
                </a:solidFill>
                <a:latin typeface="+mn-lt"/>
              </a:rPr>
              <a:t/>
            </a:r>
            <a:br>
              <a:rPr lang="pl-PL" sz="3600" dirty="0">
                <a:solidFill>
                  <a:schemeClr val="accent6">
                    <a:lumMod val="75000"/>
                  </a:schemeClr>
                </a:solidFill>
                <a:latin typeface="+mn-lt"/>
              </a:rPr>
            </a:br>
            <a:endParaRPr lang="sk-SK" sz="3600"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4185761"/>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200" spc="-1" dirty="0">
                <a:solidFill>
                  <a:srgbClr val="000000"/>
                </a:solidFill>
                <a:ea typeface="DejaVu Sans"/>
              </a:rPr>
              <a:t>(3) Verejný obstarávateľ môže, na účely zabezpečenia predmetu plnenia vyplývajúceho zo zmluvy alebo rámcovej dohody uzavretej súťažným postupom zadávania zákazky podľa § 111a alebo § 112 až 114, uzavrieť zmluvu s uchádzačom, ktorý sa vo verejnom obstarávaní na základe vyhodnotenia podmienok účasti, ponúk a neexistencie dôvodov na vylúčenie umiestnil ako ďalší v poradí, ak</a:t>
            </a:r>
          </a:p>
          <a:p>
            <a:pPr marL="457200" indent="-457200" algn="just">
              <a:lnSpc>
                <a:spcPct val="100000"/>
              </a:lnSpc>
              <a:buFont typeface="Arial" panose="020B0604020202020204" pitchFamily="34" charset="0"/>
              <a:buChar char="•"/>
            </a:pPr>
            <a:r>
              <a:rPr lang="sk-SK" sz="1200" spc="-1" dirty="0">
                <a:solidFill>
                  <a:srgbClr val="000000"/>
                </a:solidFill>
                <a:ea typeface="DejaVu Sans"/>
              </a:rPr>
              <a:t>a)	verejný obstarávateľ odstúpil od pôvodnej zmluvy alebo rámcovej dohody z dôvodu podstatného porušenia povinnosti pôvodného dodávateľa,</a:t>
            </a:r>
          </a:p>
          <a:p>
            <a:pPr marL="457200" indent="-457200" algn="just">
              <a:lnSpc>
                <a:spcPct val="100000"/>
              </a:lnSpc>
              <a:buFont typeface="Arial" panose="020B0604020202020204" pitchFamily="34" charset="0"/>
              <a:buChar char="•"/>
            </a:pPr>
            <a:r>
              <a:rPr lang="sk-SK" sz="1200" spc="-1" dirty="0">
                <a:solidFill>
                  <a:srgbClr val="000000"/>
                </a:solidFill>
                <a:ea typeface="DejaVu Sans"/>
              </a:rPr>
              <a:t>b)	pôvodný dodávateľ v rozpore so všeobecne záväznými právnymi predpismi alebo zmluvnými podmienkami odstúpil od pôvodnej zmluvy alebo rámcovej dohody, alebo</a:t>
            </a:r>
          </a:p>
          <a:p>
            <a:pPr marL="457200" indent="-457200" algn="just">
              <a:lnSpc>
                <a:spcPct val="100000"/>
              </a:lnSpc>
              <a:buFont typeface="Arial" panose="020B0604020202020204" pitchFamily="34" charset="0"/>
              <a:buChar char="•"/>
            </a:pPr>
            <a:r>
              <a:rPr lang="sk-SK" sz="1200" spc="-1" dirty="0">
                <a:solidFill>
                  <a:srgbClr val="000000"/>
                </a:solidFill>
                <a:ea typeface="DejaVu Sans"/>
              </a:rPr>
              <a:t>c)	pôvodný dodávateľ stratil v priebehu plnenia pôvodnej zmluvy alebo rámcovej dohody schopnosť splniť zmluvný záväzok.</a:t>
            </a:r>
          </a:p>
          <a:p>
            <a:pPr marL="457200" indent="-457200" algn="just">
              <a:lnSpc>
                <a:spcPct val="100000"/>
              </a:lnSpc>
              <a:buFont typeface="Arial" panose="020B0604020202020204" pitchFamily="34" charset="0"/>
              <a:buChar char="•"/>
            </a:pPr>
            <a:endParaRPr lang="sk-SK" sz="1200" spc="-1" dirty="0">
              <a:solidFill>
                <a:srgbClr val="000000"/>
              </a:solidFill>
              <a:ea typeface="DejaVu Sans"/>
            </a:endParaRPr>
          </a:p>
          <a:p>
            <a:pPr marL="457200" indent="-457200" algn="just">
              <a:lnSpc>
                <a:spcPct val="100000"/>
              </a:lnSpc>
              <a:buFont typeface="Arial" panose="020B0604020202020204" pitchFamily="34" charset="0"/>
              <a:buChar char="•"/>
            </a:pPr>
            <a:r>
              <a:rPr lang="sk-SK" sz="1200" spc="-1" dirty="0">
                <a:solidFill>
                  <a:srgbClr val="000000"/>
                </a:solidFill>
                <a:ea typeface="DejaVu Sans"/>
              </a:rPr>
              <a:t>(4) Verejný obstarávateľ môže na účely uzavretia zmluvy podľa odseku 3 uskutočniť s uchádzačom rokovanie o podmienkach plnenia zmluvy. Zmluvná cena za plnenie pri uzavretí zmluvy podľa odseku 3 musí v závislosti od rozsahu plnenia vychádzať z ceny uvedenej v ponuke pôvodného dodávateľa. Zmluvná cena podľa predchádzajúcej vety nesmie prevyšovať o viac ako 20 % zmluvnú cenu pôvodného dodávateľa. Pred uzavretím zmluvy podľa odseku 3 vyhodnotí verejný obstarávateľ splnenie podmienok účasti podľa § 32 ods. 1 písm. e) a f). Ak uchádzač podľa odseku 3 bol na uzavretie zmluvy písomne vyzvaný a v určenej lehote nie kratšej ako desať pracovných dní neposkytol riadnu súčinnosť tak, aby mohla byť zmluva uzatvorená v určenej lehote alebo ak odmietol uzatvoriť zmluvu, verejný obstarávateľ môže uzatvoriť zmluvu s uchádzačom alebo uchádzačmi, ktorí sa umiestnili na nasledujúcom mieste v poradí. Zmluvu uzavretú podľa odseku 3 nemožno zmeniť podľa § 18 ods. 3.</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1500313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Zákaz účasti verejných funkcionárov vo </a:t>
            </a:r>
            <a:r>
              <a:rPr lang="sk-SK" sz="3600" b="1" dirty="0" err="1">
                <a:solidFill>
                  <a:schemeClr val="accent6">
                    <a:lumMod val="75000"/>
                  </a:schemeClr>
                </a:solidFill>
                <a:latin typeface="+mn-lt"/>
              </a:rPr>
              <a:t>VO</a:t>
            </a:r>
            <a:r>
              <a:rPr lang="sk-SK" sz="3600" b="1" dirty="0">
                <a:solidFill>
                  <a:schemeClr val="accent6">
                    <a:lumMod val="75000"/>
                  </a:schemeClr>
                </a:solidFill>
                <a:latin typeface="+mn-lt"/>
              </a:rPr>
              <a:t/>
            </a:r>
            <a:br>
              <a:rPr lang="sk-SK" sz="3600" b="1" dirty="0">
                <a:solidFill>
                  <a:schemeClr val="accent6">
                    <a:lumMod val="75000"/>
                  </a:schemeClr>
                </a:solidFill>
                <a:latin typeface="+mn-lt"/>
              </a:rPr>
            </a:b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4555093"/>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200" spc="-1" dirty="0">
                <a:solidFill>
                  <a:srgbClr val="000000"/>
                </a:solidFill>
                <a:ea typeface="DejaVu Sans"/>
              </a:rPr>
              <a:t>(1) Verejný obstarávateľ a obstarávateľ nesmie uzavrieť zmluvu, koncesnú zmluvu alebo rámcovú dohodu s</a:t>
            </a:r>
          </a:p>
          <a:p>
            <a:pPr marL="457200" indent="-457200" algn="just">
              <a:lnSpc>
                <a:spcPct val="100000"/>
              </a:lnSpc>
              <a:buFont typeface="Arial" panose="020B0604020202020204" pitchFamily="34" charset="0"/>
              <a:buChar char="•"/>
            </a:pPr>
            <a:r>
              <a:rPr lang="sk-SK" sz="1200" spc="-1" dirty="0">
                <a:solidFill>
                  <a:srgbClr val="000000"/>
                </a:solidFill>
                <a:ea typeface="DejaVu Sans"/>
              </a:rPr>
              <a:t>a)	uchádzačom, ktorý má povinnosť zapisovať sa do registra partnerov verejného sektora33) a nie je zapísaný v registri partnerov verejného sektora,34)</a:t>
            </a:r>
          </a:p>
          <a:p>
            <a:pPr marL="457200" indent="-457200" algn="just">
              <a:lnSpc>
                <a:spcPct val="100000"/>
              </a:lnSpc>
              <a:buFont typeface="Arial" panose="020B0604020202020204" pitchFamily="34" charset="0"/>
              <a:buChar char="•"/>
            </a:pPr>
            <a:r>
              <a:rPr lang="sk-SK" sz="1200" spc="-1" dirty="0">
                <a:solidFill>
                  <a:srgbClr val="000000"/>
                </a:solidFill>
                <a:ea typeface="DejaVu Sans"/>
              </a:rPr>
              <a:t>b)	uchádzačom, ktorého subdodávateľ a subdodávateľ podľa osobitného predpisu33) má povinnosť zapisovať sa do registra partnerov verejného sektora33) a nie je zapísaný v registri partnerov verejného sektora,34)</a:t>
            </a:r>
          </a:p>
          <a:p>
            <a:pPr marL="457200" indent="-457200" algn="just">
              <a:lnSpc>
                <a:spcPct val="100000"/>
              </a:lnSpc>
              <a:buFont typeface="Arial" panose="020B0604020202020204" pitchFamily="34" charset="0"/>
              <a:buChar char="•"/>
            </a:pPr>
            <a:r>
              <a:rPr lang="sk-SK" sz="1200" spc="-1" dirty="0">
                <a:solidFill>
                  <a:srgbClr val="000000"/>
                </a:solidFill>
                <a:ea typeface="DejaVu Sans"/>
              </a:rPr>
              <a:t>c)	uchádzačom, ktorý má povinnosť zapisovať sa do registra partnerov verejného sektora33) a ktorého konečným užívateľom výhod zapísaným v registri partnerov verejného sektora je</a:t>
            </a:r>
          </a:p>
          <a:p>
            <a:pPr marL="457200" indent="-457200" algn="just">
              <a:lnSpc>
                <a:spcPct val="100000"/>
              </a:lnSpc>
              <a:buFont typeface="Arial" panose="020B0604020202020204" pitchFamily="34" charset="0"/>
              <a:buChar char="•"/>
            </a:pPr>
            <a:r>
              <a:rPr lang="sk-SK" sz="1200" spc="-1" dirty="0">
                <a:solidFill>
                  <a:srgbClr val="000000"/>
                </a:solidFill>
                <a:ea typeface="DejaVu Sans"/>
              </a:rPr>
              <a:t>1.	prezident Slovenskej republiky,</a:t>
            </a:r>
          </a:p>
          <a:p>
            <a:pPr marL="457200" indent="-457200" algn="just">
              <a:lnSpc>
                <a:spcPct val="100000"/>
              </a:lnSpc>
              <a:buFont typeface="Arial" panose="020B0604020202020204" pitchFamily="34" charset="0"/>
              <a:buChar char="•"/>
            </a:pPr>
            <a:r>
              <a:rPr lang="sk-SK" sz="1200" spc="-1" dirty="0">
                <a:solidFill>
                  <a:srgbClr val="000000"/>
                </a:solidFill>
                <a:ea typeface="DejaVu Sans"/>
              </a:rPr>
              <a:t>2.	člen vlády Slovenskej republiky (ďalej len „vláda“),</a:t>
            </a:r>
          </a:p>
          <a:p>
            <a:pPr marL="457200" indent="-457200" algn="just">
              <a:lnSpc>
                <a:spcPct val="100000"/>
              </a:lnSpc>
              <a:buFont typeface="Arial" panose="020B0604020202020204" pitchFamily="34" charset="0"/>
              <a:buChar char="•"/>
            </a:pPr>
            <a:r>
              <a:rPr lang="sk-SK" sz="1200" spc="-1" dirty="0">
                <a:solidFill>
                  <a:srgbClr val="000000"/>
                </a:solidFill>
                <a:ea typeface="DejaVu Sans"/>
              </a:rPr>
              <a:t>3.	vedúci ústredného orgánu štátnej správy, ktorý nie je členom vlády,</a:t>
            </a:r>
          </a:p>
          <a:p>
            <a:pPr marL="457200" indent="-457200" algn="just">
              <a:lnSpc>
                <a:spcPct val="100000"/>
              </a:lnSpc>
              <a:buFont typeface="Arial" panose="020B0604020202020204" pitchFamily="34" charset="0"/>
              <a:buChar char="•"/>
            </a:pPr>
            <a:r>
              <a:rPr lang="sk-SK" sz="1200" spc="-1" dirty="0">
                <a:solidFill>
                  <a:srgbClr val="000000"/>
                </a:solidFill>
                <a:ea typeface="DejaVu Sans"/>
              </a:rPr>
              <a:t>4.	vedúci orgánu štátnej správy s celoslovenskou pôsobnosťou,</a:t>
            </a:r>
          </a:p>
          <a:p>
            <a:pPr marL="457200" indent="-457200" algn="just">
              <a:lnSpc>
                <a:spcPct val="100000"/>
              </a:lnSpc>
              <a:buFont typeface="Arial" panose="020B0604020202020204" pitchFamily="34" charset="0"/>
              <a:buChar char="•"/>
            </a:pPr>
            <a:r>
              <a:rPr lang="sk-SK" sz="1200" spc="-1" dirty="0">
                <a:solidFill>
                  <a:srgbClr val="000000"/>
                </a:solidFill>
                <a:ea typeface="DejaVu Sans"/>
              </a:rPr>
              <a:t>5.	sudca Ústavného súdu Slovenskej republiky alebo sudca,</a:t>
            </a:r>
          </a:p>
          <a:p>
            <a:pPr marL="457200" indent="-457200" algn="just">
              <a:lnSpc>
                <a:spcPct val="100000"/>
              </a:lnSpc>
              <a:buFont typeface="Arial" panose="020B0604020202020204" pitchFamily="34" charset="0"/>
              <a:buChar char="•"/>
            </a:pPr>
            <a:r>
              <a:rPr lang="sk-SK" sz="1200" spc="-1" dirty="0">
                <a:solidFill>
                  <a:srgbClr val="000000"/>
                </a:solidFill>
                <a:ea typeface="DejaVu Sans"/>
              </a:rPr>
              <a:t>6.	generálny prokurátor Slovenskej republiky, špeciálny prokurátor alebo prokurátor,</a:t>
            </a:r>
          </a:p>
          <a:p>
            <a:pPr marL="457200" indent="-457200" algn="just">
              <a:lnSpc>
                <a:spcPct val="100000"/>
              </a:lnSpc>
              <a:buFont typeface="Arial" panose="020B0604020202020204" pitchFamily="34" charset="0"/>
              <a:buChar char="•"/>
            </a:pPr>
            <a:r>
              <a:rPr lang="sk-SK" sz="1200" spc="-1" dirty="0">
                <a:solidFill>
                  <a:srgbClr val="000000"/>
                </a:solidFill>
                <a:ea typeface="DejaVu Sans"/>
              </a:rPr>
              <a:t>7.	verejný ochranca práv, </a:t>
            </a:r>
          </a:p>
          <a:p>
            <a:pPr marL="457200" indent="-457200" algn="just">
              <a:lnSpc>
                <a:spcPct val="100000"/>
              </a:lnSpc>
              <a:buFont typeface="Arial" panose="020B0604020202020204" pitchFamily="34" charset="0"/>
              <a:buChar char="•"/>
            </a:pPr>
            <a:r>
              <a:rPr lang="sk-SK" sz="1200" spc="-1" dirty="0">
                <a:solidFill>
                  <a:srgbClr val="000000"/>
                </a:solidFill>
                <a:ea typeface="DejaVu Sans"/>
              </a:rPr>
              <a:t>8.	predseda Najvyššieho kontrolného úradu Slovenskej republiky a podpredseda Najvyššieho kontrolného úradu Slovenskej republiky,</a:t>
            </a:r>
          </a:p>
          <a:p>
            <a:pPr marL="457200" indent="-457200" algn="just">
              <a:lnSpc>
                <a:spcPct val="100000"/>
              </a:lnSpc>
              <a:buFont typeface="Arial" panose="020B0604020202020204" pitchFamily="34" charset="0"/>
              <a:buChar char="•"/>
            </a:pPr>
            <a:r>
              <a:rPr lang="sk-SK" sz="1200" spc="-1" dirty="0">
                <a:solidFill>
                  <a:srgbClr val="000000"/>
                </a:solidFill>
                <a:ea typeface="DejaVu Sans"/>
              </a:rPr>
              <a:t>9.	štátny tajomník,</a:t>
            </a:r>
          </a:p>
          <a:p>
            <a:pPr marL="457200" indent="-457200" algn="just">
              <a:lnSpc>
                <a:spcPct val="100000"/>
              </a:lnSpc>
              <a:buFont typeface="Arial" panose="020B0604020202020204" pitchFamily="34" charset="0"/>
              <a:buChar char="•"/>
            </a:pPr>
            <a:r>
              <a:rPr lang="sk-SK" sz="1200" spc="-1" dirty="0">
                <a:solidFill>
                  <a:srgbClr val="000000"/>
                </a:solidFill>
                <a:ea typeface="DejaVu Sans"/>
              </a:rPr>
              <a:t>10.	generálny tajomník služobného úradu,</a:t>
            </a:r>
          </a:p>
          <a:p>
            <a:pPr marL="457200" indent="-457200" algn="just">
              <a:lnSpc>
                <a:spcPct val="100000"/>
              </a:lnSpc>
              <a:buFont typeface="Arial" panose="020B0604020202020204" pitchFamily="34" charset="0"/>
              <a:buChar char="•"/>
            </a:pPr>
            <a:r>
              <a:rPr lang="sk-SK" sz="1200" spc="-1" dirty="0">
                <a:solidFill>
                  <a:srgbClr val="000000"/>
                </a:solidFill>
                <a:ea typeface="DejaVu Sans"/>
              </a:rPr>
              <a:t>11.	prednosta okresného úradu,</a:t>
            </a:r>
          </a:p>
          <a:p>
            <a:pPr marL="457200" indent="-457200" algn="just">
              <a:lnSpc>
                <a:spcPct val="100000"/>
              </a:lnSpc>
              <a:buFont typeface="Arial" panose="020B0604020202020204" pitchFamily="34" charset="0"/>
              <a:buChar char="•"/>
            </a:pPr>
            <a:r>
              <a:rPr lang="sk-SK" sz="1200" spc="-1" dirty="0">
                <a:solidFill>
                  <a:srgbClr val="000000"/>
                </a:solidFill>
                <a:ea typeface="DejaVu Sans"/>
              </a:rPr>
              <a:t>12.	primátor hlavného mesta Slovenskej republiky Bratislavy, primátor krajského mesta alebo primátor okresného mesta, alebo</a:t>
            </a:r>
          </a:p>
          <a:p>
            <a:pPr marL="457200" indent="-457200" algn="just">
              <a:lnSpc>
                <a:spcPct val="100000"/>
              </a:lnSpc>
              <a:buFont typeface="Arial" panose="020B0604020202020204" pitchFamily="34" charset="0"/>
              <a:buChar char="•"/>
            </a:pPr>
            <a:r>
              <a:rPr lang="sk-SK" sz="1200" spc="-1" dirty="0">
                <a:solidFill>
                  <a:srgbClr val="000000"/>
                </a:solidFill>
                <a:ea typeface="DejaVu Sans"/>
              </a:rPr>
              <a:t>13.	predseda vyššieho územného celku.</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1556940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Revízne postupy </a:t>
            </a:r>
            <a:br>
              <a:rPr lang="sk-SK" sz="3600" b="1" dirty="0">
                <a:solidFill>
                  <a:schemeClr val="accent6">
                    <a:lumMod val="75000"/>
                  </a:schemeClr>
                </a:solidFill>
                <a:latin typeface="+mn-lt"/>
              </a:rPr>
            </a:b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2031325"/>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Žiadosť o nápravu – len elektronicky, podpisuje sa prihlásením do systému</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Námietky - (8) Zakazuje sa podať zjavne nedôvodnú námietku. Námietka je zjavne nedôvodná, ak celkom zjavne slúži na zneužitie práva alebo na svojvoľné a bezúspešné uplatňovanie alebo bránenie práva, alebo vedie k nedôvodným prieťahom v konaní o preskúmanie úkonov kontrolovaného.</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Limit pre námietky – tovary a služby len </a:t>
            </a:r>
            <a:r>
              <a:rPr lang="sk-SK" sz="1400" spc="-1" dirty="0" err="1">
                <a:solidFill>
                  <a:srgbClr val="000000"/>
                </a:solidFill>
                <a:ea typeface="DejaVu Sans"/>
              </a:rPr>
              <a:t>nadlimit</a:t>
            </a:r>
            <a:r>
              <a:rPr lang="sk-SK" sz="1400" spc="-1" dirty="0">
                <a:solidFill>
                  <a:srgbClr val="000000"/>
                </a:solidFill>
                <a:ea typeface="DejaVu Sans"/>
              </a:rPr>
              <a:t>, stavebná zákazka nad 800 000 EUR</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3555160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marL="54720" lvl="0">
              <a:spcBef>
                <a:spcPts val="0"/>
              </a:spcBef>
            </a:pPr>
            <a:r>
              <a:rPr lang="sk-SK" sz="3600" b="1" dirty="0">
                <a:solidFill>
                  <a:schemeClr val="accent6">
                    <a:lumMod val="75000"/>
                  </a:schemeClr>
                </a:solidFill>
                <a:latin typeface="+mn-lt"/>
              </a:rPr>
              <a:t>Prečo novela obsahuje možnosť obmedzenia účasti subjektov z 3.krajín?</a:t>
            </a:r>
            <a:br>
              <a:rPr lang="sk-SK" sz="3600" b="1" dirty="0">
                <a:solidFill>
                  <a:schemeClr val="accent6">
                    <a:lumMod val="75000"/>
                  </a:schemeClr>
                </a:solidFill>
                <a:latin typeface="+mn-lt"/>
              </a:rPr>
            </a:b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3108543"/>
          </a:xfrm>
          <a:prstGeom prst="rect">
            <a:avLst/>
          </a:prstGeom>
        </p:spPr>
        <p:txBody>
          <a:bodyPr wrap="square">
            <a:spAutoFit/>
          </a:bodyPr>
          <a:lstStyle/>
          <a:p>
            <a:pPr algn="just">
              <a:lnSpc>
                <a:spcPct val="100000"/>
              </a:lnSpc>
            </a:pPr>
            <a:r>
              <a:rPr lang="sk-SK" sz="1400" spc="-1" dirty="0">
                <a:solidFill>
                  <a:srgbClr val="000000"/>
                </a:solidFill>
                <a:ea typeface="DejaVu Sans"/>
              </a:rPr>
              <a:t>Usmernenie EK č. C(2019) 5494 týkajúce sa účasti uchádzačov a tovarov z tretích krajín na trhu verejného obstarávania EÚ</a:t>
            </a:r>
          </a:p>
          <a:p>
            <a:pPr algn="just">
              <a:lnSpc>
                <a:spcPct val="100000"/>
              </a:lnSpc>
            </a:pPr>
            <a:endParaRPr lang="sk-SK" sz="1400" spc="-1" dirty="0">
              <a:solidFill>
                <a:srgbClr val="000000"/>
              </a:solidFill>
              <a:ea typeface="DejaVu Sans"/>
            </a:endParaRPr>
          </a:p>
          <a:p>
            <a:pPr algn="just">
              <a:lnSpc>
                <a:spcPct val="100000"/>
              </a:lnSpc>
            </a:pPr>
            <a:r>
              <a:rPr lang="sk-SK" sz="1400" spc="-1" dirty="0">
                <a:solidFill>
                  <a:srgbClr val="000000"/>
                </a:solidFill>
                <a:ea typeface="DejaVu Sans"/>
              </a:rPr>
              <a:t>Európska rada podporila prístup Komisie a vyzvala Úniu, aby konala s cieľom „chrániť svoje záujmy pred nekalými praktikami tretích krajín, pričom by mala naplno využívať nástroje na ochranu obchodu a naše pravidlá verejného obstarávania, ako aj zabezpečiť účinnú reciprocitu s tretími krajinami v oblasti verejného obstarávania“. </a:t>
            </a:r>
          </a:p>
          <a:p>
            <a:pPr algn="just">
              <a:lnSpc>
                <a:spcPct val="100000"/>
              </a:lnSpc>
            </a:pPr>
            <a:endParaRPr lang="sk-SK" sz="1400" spc="-1" dirty="0">
              <a:solidFill>
                <a:srgbClr val="000000"/>
              </a:solidFill>
              <a:ea typeface="DejaVu Sans"/>
            </a:endParaRPr>
          </a:p>
          <a:p>
            <a:pPr algn="just">
              <a:lnSpc>
                <a:spcPct val="100000"/>
              </a:lnSpc>
            </a:pPr>
            <a:r>
              <a:rPr lang="sk-SK" sz="1400" spc="-1" dirty="0">
                <a:solidFill>
                  <a:srgbClr val="000000"/>
                </a:solidFill>
                <a:ea typeface="DejaVu Sans"/>
              </a:rPr>
              <a:t>Tovar, služby a ani uchádzači z tretích krajín nie sú vždy viazaní rovnakými alebo rovnocennými environmentálnymi, sociálnymi alebo pracovnými normami, ako sú normy, ktoré sa vzťahujú na hospodárske subjekty z EÚ. Podobne sa na uchádzačov z tretích krajín nemusia vzťahovať prísne pravidlá pre štátnu pomoc podobné pravidlám uplatňovaným v EÚ. Tým sa môžu uchádzači, tovar a služby z EÚ dostať do nevýhody</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4209159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Smernica 2014/24/EÚ</a:t>
            </a:r>
            <a:r>
              <a:rPr lang="sk-SK" sz="3600" dirty="0">
                <a:solidFill>
                  <a:schemeClr val="accent6">
                    <a:lumMod val="75000"/>
                  </a:schemeClr>
                </a:solidFill>
                <a:latin typeface="+mn-lt"/>
              </a:rPr>
              <a:t/>
            </a:r>
            <a:br>
              <a:rPr lang="sk-SK" sz="3600" dirty="0">
                <a:solidFill>
                  <a:schemeClr val="accent6">
                    <a:lumMod val="75000"/>
                  </a:schemeClr>
                </a:solidFill>
                <a:latin typeface="+mn-lt"/>
              </a:rPr>
            </a:br>
            <a:endParaRPr lang="sk-SK" sz="3600"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2031325"/>
          </a:xfrm>
          <a:prstGeom prst="rect">
            <a:avLst/>
          </a:prstGeom>
        </p:spPr>
        <p:txBody>
          <a:bodyPr wrap="square">
            <a:spAutoFit/>
          </a:bodyPr>
          <a:lstStyle/>
          <a:p>
            <a:pPr algn="just">
              <a:lnSpc>
                <a:spcPct val="100000"/>
              </a:lnSpc>
            </a:pPr>
            <a:r>
              <a:rPr lang="sk-SK" sz="1400" spc="-1" dirty="0">
                <a:solidFill>
                  <a:srgbClr val="000000"/>
                </a:solidFill>
                <a:ea typeface="DejaVu Sans"/>
              </a:rPr>
              <a:t>Článok 25 smernice 2014/24/EÚ</a:t>
            </a:r>
          </a:p>
          <a:p>
            <a:pPr algn="just">
              <a:lnSpc>
                <a:spcPct val="100000"/>
              </a:lnSpc>
            </a:pPr>
            <a:endParaRPr lang="sk-SK" sz="1400" spc="-1" dirty="0">
              <a:solidFill>
                <a:srgbClr val="000000"/>
              </a:solidFill>
              <a:ea typeface="DejaVu Sans"/>
            </a:endParaRPr>
          </a:p>
          <a:p>
            <a:pPr algn="just">
              <a:lnSpc>
                <a:spcPct val="100000"/>
              </a:lnSpc>
            </a:pPr>
            <a:r>
              <a:rPr lang="sk-SK" sz="1400" spc="-1" dirty="0">
                <a:solidFill>
                  <a:srgbClr val="000000"/>
                </a:solidFill>
                <a:ea typeface="DejaVu Sans"/>
              </a:rPr>
              <a:t>Pokiaľ sa na práce, tovar, služby a hospodárske subjekty vzťahujú prílohy 1, 2, 4 a 5  a všeobecné poznámky k dodatku I Európskej únie ku GPA, ako aj iné medzinárodné dohody, ktorými je Únia viazaná, verejní obstarávatelia uplatňujú v súvislosti s týmito prácami, tovarom, službami a hospodárskymi subjektmi signatárov týchto dohôd zaobchádzanie, ktoré nesmie byť nepriaznivejšie než zaobchádzanie, ktoré uplatňujú v súvislosti s prácami, tovarom, službami a hospodárskymi subjektmi Únie</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2479690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Model paušálneho obmedzenia účasti</a:t>
            </a:r>
            <a:br>
              <a:rPr lang="sk-SK" sz="3600" b="1" dirty="0">
                <a:solidFill>
                  <a:schemeClr val="accent6">
                    <a:lumMod val="75000"/>
                  </a:schemeClr>
                </a:solidFill>
                <a:latin typeface="+mn-lt"/>
              </a:rPr>
            </a:b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2677656"/>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Princíp transparentnosti – už v súťažných podkladoch</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Obmedzenie podľa sídla – organizačná zložka, dcérska spoločnosť</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Zoznam krajín: V súčasnosti má dohoda o vládnom obstarávaní 20 zmluvných strán: EÚ so svojimi 28 členskými štátmi, Arménsko, Austrália, Kanada, Taiwan Hongkong (Čína), Island, Izrael, Japonsko, Lichtenštajnsko, Čierna Hora, Moldavsko, Nórsko, Nový Zéland, Južná Kórea, Singapur, Švajčiarsko, Ukrajina, Spojené štáty americké, a Holandsko (spolu s Arubou). – Veľká Británie nie je k dnešnému dňu signatárom Dohody o vládnom obstarávaní</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VO si nemôže vybrať len niektorú z krajín, buď všetky alebo žiadna</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780927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pl-PL" sz="3600" b="1" dirty="0">
                <a:solidFill>
                  <a:schemeClr val="accent6">
                    <a:lumMod val="75000"/>
                  </a:schemeClr>
                </a:solidFill>
              </a:rPr>
              <a:t>Model skúmania ponuky z 3. krajín</a:t>
            </a: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3323987"/>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 10 (4) Verejný obstarávateľ alebo obstarávateľ môže obmedziť záujemcovi, uchádzačovi alebo skupine dodávateľov účasť vo verejnom obstarávaní, najmä ich vylúčiť alebo vylúčiť ich ponuku, ak má tento záujemca, uchádzač alebo člen skupiny dodávateľov sídlo v treťom štáte, s ktorým nemá Slovenská republika alebo Európska únia uzavretú medzinárodnú zmluvu zaručujúcu rovnaký a účinný prístup k verejnému obstarávaniu v tomto treťom štáte pre hospodárske subjekty so sídlom v Slovenskej republike. Verejný obstarávateľ alebo obstarávateľ môže požiadať záujemcu alebo uchádzača, aby nahradil subdodávateľa alebo inú osobu, prostredníctvom ktorej preukazuje splnenie podmienok účasti, ak má subdodávateľ alebo táto iná osoba sídlo v treťom štáte, s ktorým nemá Slovenská republika alebo Európska únia uzavretú medzinárodnú zmluvu zaručujúcu rovnaký a účinný prístup k verejnému obstarávaniu v tomto treťom štáte pre hospodárske subjekty so sídlom v Slovenskej republike. Zoznam tretích štátov vedie, aktualizuje a na svojom webovom sídle sprístupňuje Ministerstvo zahraničných vecí a európskych záležitostí Slovenskej republiky a je sprístupnený na webovom sídle úradu.</a:t>
            </a:r>
            <a:endParaRPr lang="sk-SK" sz="1400" spc="-1" dirty="0">
              <a:latin typeface="Arial"/>
            </a:endParaRP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3038234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pl-PL" sz="3600" b="1" dirty="0">
                <a:solidFill>
                  <a:schemeClr val="accent6">
                    <a:lumMod val="75000"/>
                  </a:schemeClr>
                </a:solidFill>
                <a:latin typeface="+mn-lt"/>
              </a:rPr>
              <a:t>Model skúmania ponuky z 3. krajín</a:t>
            </a:r>
            <a:r>
              <a:rPr lang="pl-PL" sz="3600" dirty="0">
                <a:solidFill>
                  <a:schemeClr val="accent6">
                    <a:lumMod val="75000"/>
                  </a:schemeClr>
                </a:solidFill>
                <a:latin typeface="+mn-lt"/>
              </a:rPr>
              <a:t/>
            </a:r>
            <a:br>
              <a:rPr lang="pl-PL" sz="3600" dirty="0">
                <a:solidFill>
                  <a:schemeClr val="accent6">
                    <a:lumMod val="75000"/>
                  </a:schemeClr>
                </a:solidFill>
                <a:latin typeface="+mn-lt"/>
              </a:rPr>
            </a:br>
            <a:endParaRPr lang="sk-SK" sz="3600"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1815882"/>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Dôvodová správa: Navrhované ustanovenie zároveň umožňuje nielen paušálne obmedziť účasť vymenovaných subjektov z tretích krajín, ale taktiež umožňuje, aby verejný obstarávateľ alebo obstarávateľ vopred paušálne neobmedzoval účasť subjektov z tretích štátov vo verejnom obstarávaní, ale zaoberal sa ich ponukou, ktorá môže byť kvalitnejšia/inovatívnejšia ako ponuky od uchádzačov zo SR alebo EÚ a následne zvážil, či takúto ponuku z tretej krajiny vylúči alebo nie, pričom môže zohľadniť napr. bezpečnostné, hospodárske alebo ekonomické záujmy SR.</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117288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Nové limity pre zákazku s nízkou hodnotou</a:t>
            </a: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3031599"/>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600" spc="-1" dirty="0">
                <a:solidFill>
                  <a:srgbClr val="000000"/>
                </a:solidFill>
                <a:ea typeface="DejaVu Sans"/>
              </a:rPr>
              <a:t>Podlimitná civilná zákazka  zadávaná verejným obstarávateľom je zákazka, ktorej predpokladaná hodnota je nižšia ako finančný limit podľa odseku 2 a súčasne rovnaká alebo vyššia ako</a:t>
            </a:r>
          </a:p>
          <a:p>
            <a:pPr marL="457200" indent="-457200" algn="just">
              <a:lnSpc>
                <a:spcPct val="100000"/>
              </a:lnSpc>
              <a:buFont typeface="Arial" panose="020B0604020202020204" pitchFamily="34" charset="0"/>
              <a:buChar char="•"/>
            </a:pPr>
            <a:r>
              <a:rPr lang="sk-SK" sz="1600" spc="-1" dirty="0">
                <a:solidFill>
                  <a:srgbClr val="000000"/>
                </a:solidFill>
                <a:ea typeface="DejaVu Sans"/>
              </a:rPr>
              <a:t>a) 100 000 eur, ak ide o zákazku na dodanie tovaru okrem potravín a zákazku na poskytnutie služby okrem služby uvedenej v prílohe č. 1 zadávanú verejným obstarávateľom podľa § 7 ods. 1 písm. a),</a:t>
            </a:r>
          </a:p>
          <a:p>
            <a:pPr marL="457200" indent="-457200" algn="just">
              <a:lnSpc>
                <a:spcPct val="100000"/>
              </a:lnSpc>
              <a:buFont typeface="Arial" panose="020B0604020202020204" pitchFamily="34" charset="0"/>
              <a:buChar char="•"/>
            </a:pPr>
            <a:r>
              <a:rPr lang="sk-SK" sz="1600" spc="-1" dirty="0">
                <a:solidFill>
                  <a:srgbClr val="000000"/>
                </a:solidFill>
                <a:ea typeface="DejaVu Sans"/>
              </a:rPr>
              <a:t>b) 180 000 eur, ak ide o zákazku na dodanie tovaru okrem potravín a zákazku na poskytnutie služby okrem služby uvedenej v prílohe č. 1 zadávanú verejným obstarávateľom podľa § 7 ods. 1 písm. b) až e),</a:t>
            </a:r>
          </a:p>
          <a:p>
            <a:pPr marL="457200" indent="-457200" algn="just">
              <a:lnSpc>
                <a:spcPct val="100000"/>
              </a:lnSpc>
              <a:buFont typeface="Arial" panose="020B0604020202020204" pitchFamily="34" charset="0"/>
              <a:buChar char="•"/>
            </a:pPr>
            <a:r>
              <a:rPr lang="sk-SK" sz="1600" spc="-1" dirty="0">
                <a:solidFill>
                  <a:srgbClr val="000000"/>
                </a:solidFill>
                <a:ea typeface="DejaVu Sans"/>
              </a:rPr>
              <a:t>c) 400 000 eur, ak ide o zákazku na poskytnutie služby uvedenej v prílohe č. 1,</a:t>
            </a:r>
          </a:p>
          <a:p>
            <a:pPr marL="457200" indent="-457200" algn="just">
              <a:lnSpc>
                <a:spcPct val="100000"/>
              </a:lnSpc>
              <a:buFont typeface="Arial" panose="020B0604020202020204" pitchFamily="34" charset="0"/>
              <a:buChar char="•"/>
            </a:pPr>
            <a:r>
              <a:rPr lang="sk-SK" sz="1600" spc="-1" dirty="0">
                <a:solidFill>
                  <a:srgbClr val="000000"/>
                </a:solidFill>
                <a:ea typeface="DejaVu Sans"/>
              </a:rPr>
              <a:t>d) 300 000 eur, ak ide o zákazku na uskutočnenie stavebných prác.</a:t>
            </a:r>
          </a:p>
          <a:p>
            <a:pPr algn="just">
              <a:spcAft>
                <a:spcPts val="600"/>
              </a:spcAft>
            </a:pPr>
            <a:endParaRPr lang="sk-SK" sz="1500" dirty="0"/>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2613659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Mimoriadne nízka ponuka</a:t>
            </a:r>
            <a:br>
              <a:rPr lang="sk-SK" sz="3600" b="1" dirty="0">
                <a:solidFill>
                  <a:schemeClr val="accent6">
                    <a:lumMod val="75000"/>
                  </a:schemeClr>
                </a:solidFill>
                <a:latin typeface="+mn-lt"/>
              </a:rPr>
            </a:b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2246769"/>
          </a:xfrm>
          <a:prstGeom prst="rect">
            <a:avLst/>
          </a:prstGeom>
        </p:spPr>
        <p:txBody>
          <a:bodyPr wrap="square">
            <a:spAutoFit/>
          </a:bodyPr>
          <a:lstStyle/>
          <a:p>
            <a:pPr algn="just">
              <a:lnSpc>
                <a:spcPct val="100000"/>
              </a:lnSpc>
            </a:pPr>
            <a:r>
              <a:rPr lang="sk-SK" sz="1400" spc="-1" dirty="0">
                <a:solidFill>
                  <a:srgbClr val="000000"/>
                </a:solidFill>
                <a:ea typeface="DejaVu Sans"/>
              </a:rPr>
              <a:t>Usmernenie EK č. C(2019) 5494 týkajúce sa účasti uchádzačov a tovarov z tretích krajín na trhu verejného obstarávania EÚ:</a:t>
            </a:r>
          </a:p>
          <a:p>
            <a:pPr algn="just">
              <a:lnSpc>
                <a:spcPct val="100000"/>
              </a:lnSpc>
            </a:pPr>
            <a:endParaRPr lang="sk-SK" sz="1400" spc="-1" dirty="0">
              <a:solidFill>
                <a:srgbClr val="000000"/>
              </a:solidFill>
              <a:ea typeface="DejaVu Sans"/>
            </a:endParaRPr>
          </a:p>
          <a:p>
            <a:pPr algn="just">
              <a:lnSpc>
                <a:spcPct val="100000"/>
              </a:lnSpc>
            </a:pPr>
            <a:r>
              <a:rPr lang="sk-SK" sz="1400" spc="-1" dirty="0">
                <a:solidFill>
                  <a:srgbClr val="000000"/>
                </a:solidFill>
                <a:ea typeface="DejaVu Sans"/>
              </a:rPr>
              <a:t>Vysvetlenia požadované od uchádzača sa môžu týkať aj potenciálne nekalých obchodných praktík, ako je existencia zahraničných subvencií alebo dumpingu, ktoré narúšajú vnútorný trh. Keď verejní obstarávatelia prešetrujú nekalé obchodné praktiky, mali by venovať osobitnú pozornosť ponukám ponúkajúcim tovar alebo služby z tretích krajín, ktorých ceny a náklady môžu byť skreslené v dôsledku financovania podporovaného štátom. Existencia finančnej podpory zo strany cudzieho štátu by mohla byť súčasťou celkového posúdenia uskutočniteľnosti ponuky.</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2464743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Uplatňovanie modelu obmedzenia účasti subjektov z 3. krajín v ČR</a:t>
            </a:r>
            <a:r>
              <a:rPr lang="sk-SK" sz="3600" dirty="0">
                <a:solidFill>
                  <a:schemeClr val="accent6">
                    <a:lumMod val="75000"/>
                  </a:schemeClr>
                </a:solidFill>
                <a:latin typeface="+mn-lt"/>
              </a:rPr>
              <a:t/>
            </a:r>
            <a:br>
              <a:rPr lang="sk-SK" sz="3600" dirty="0">
                <a:solidFill>
                  <a:schemeClr val="accent6">
                    <a:lumMod val="75000"/>
                  </a:schemeClr>
                </a:solidFill>
                <a:latin typeface="+mn-lt"/>
              </a:rPr>
            </a:br>
            <a:endParaRPr lang="sk-SK" sz="3600"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954107"/>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Obmedzenie účasti len na nadlimitné zákazky</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Vylúčenie ponuky z 3.krajiny zákazka nákup autobusov </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1076926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smtClean="0">
                <a:solidFill>
                  <a:schemeClr val="accent6">
                    <a:lumMod val="75000"/>
                  </a:schemeClr>
                </a:solidFill>
                <a:latin typeface="+mn-lt"/>
              </a:rPr>
              <a:t/>
            </a:r>
            <a:br>
              <a:rPr lang="sk-SK" sz="3600" b="1" dirty="0" smtClean="0">
                <a:solidFill>
                  <a:schemeClr val="accent6">
                    <a:lumMod val="75000"/>
                  </a:schemeClr>
                </a:solidFill>
                <a:latin typeface="+mn-lt"/>
              </a:rPr>
            </a:br>
            <a:r>
              <a:rPr lang="sk-SK" sz="3600" b="1" dirty="0" smtClean="0">
                <a:solidFill>
                  <a:schemeClr val="accent6">
                    <a:lumMod val="75000"/>
                  </a:schemeClr>
                </a:solidFill>
                <a:latin typeface="+mn-lt"/>
              </a:rPr>
              <a:t>Uplatňovanie </a:t>
            </a:r>
            <a:r>
              <a:rPr lang="sk-SK" sz="3600" b="1" dirty="0">
                <a:solidFill>
                  <a:schemeClr val="accent6">
                    <a:lumMod val="75000"/>
                  </a:schemeClr>
                </a:solidFill>
                <a:latin typeface="+mn-lt"/>
              </a:rPr>
              <a:t>modelu obmedzenia účasti subjektov z 3. krajín Slovinsko</a:t>
            </a:r>
            <a:r>
              <a:rPr lang="sk-SK" sz="3600" dirty="0">
                <a:solidFill>
                  <a:schemeClr val="accent6">
                    <a:lumMod val="75000"/>
                  </a:schemeClr>
                </a:solidFill>
                <a:latin typeface="+mn-lt"/>
              </a:rPr>
              <a:t/>
            </a:r>
            <a:br>
              <a:rPr lang="sk-SK" sz="3600" dirty="0">
                <a:solidFill>
                  <a:schemeClr val="accent6">
                    <a:lumMod val="75000"/>
                  </a:schemeClr>
                </a:solidFill>
                <a:latin typeface="+mn-lt"/>
              </a:rPr>
            </a:br>
            <a:endParaRPr lang="sk-SK" sz="3600"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1384995"/>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Železničná zákazka </a:t>
            </a:r>
            <a:r>
              <a:rPr lang="sk-SK" sz="1400" spc="-1" dirty="0" err="1">
                <a:solidFill>
                  <a:srgbClr val="000000"/>
                </a:solidFill>
                <a:ea typeface="DejaVu Sans"/>
              </a:rPr>
              <a:t>Diviča</a:t>
            </a:r>
            <a:r>
              <a:rPr lang="sk-SK" sz="1400" spc="-1" dirty="0">
                <a:solidFill>
                  <a:srgbClr val="000000"/>
                </a:solidFill>
                <a:ea typeface="DejaVu Sans"/>
              </a:rPr>
              <a:t>  - </a:t>
            </a:r>
            <a:r>
              <a:rPr lang="sk-SK" sz="1400" spc="-1" dirty="0" err="1">
                <a:solidFill>
                  <a:srgbClr val="000000"/>
                </a:solidFill>
                <a:ea typeface="DejaVu Sans"/>
              </a:rPr>
              <a:t>Koper</a:t>
            </a: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Prihlásené 4 čínske spoločnosti, všetky 4 vylúčené</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Potvrdené „Slovinským“ UVO</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577515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844824"/>
            <a:ext cx="7259980" cy="2154436"/>
          </a:xfrm>
          <a:prstGeom prst="rect">
            <a:avLst/>
          </a:prstGeom>
        </p:spPr>
        <p:txBody>
          <a:bodyPr wrap="square">
            <a:spAutoFit/>
          </a:bodyPr>
          <a:lstStyle/>
          <a:p>
            <a:pPr algn="ctr">
              <a:lnSpc>
                <a:spcPct val="100000"/>
              </a:lnSpc>
            </a:pPr>
            <a:r>
              <a:rPr lang="sk-SK" sz="4000" spc="-1" dirty="0">
                <a:solidFill>
                  <a:srgbClr val="000000"/>
                </a:solidFill>
                <a:ea typeface="DejaVu Sans"/>
              </a:rPr>
              <a:t>ĎAKUJEM ZA POZORNOSŤ</a:t>
            </a:r>
          </a:p>
          <a:p>
            <a:pPr algn="ctr">
              <a:lnSpc>
                <a:spcPct val="100000"/>
              </a:lnSpc>
            </a:pPr>
            <a:endParaRPr lang="sk-SK" sz="4000" spc="-1" dirty="0">
              <a:solidFill>
                <a:srgbClr val="000000"/>
              </a:solidFill>
              <a:ea typeface="DejaVu Sans"/>
            </a:endParaRPr>
          </a:p>
          <a:p>
            <a:pPr algn="ctr">
              <a:lnSpc>
                <a:spcPct val="100000"/>
              </a:lnSpc>
            </a:pPr>
            <a:r>
              <a:rPr lang="sk-SK" sz="4000" spc="-1" dirty="0">
                <a:solidFill>
                  <a:srgbClr val="000000"/>
                </a:solidFill>
                <a:ea typeface="DejaVu Sans"/>
              </a:rPr>
              <a:t>JURAJ TKÁČ</a:t>
            </a:r>
          </a:p>
          <a:p>
            <a:pPr algn="just">
              <a:lnSpc>
                <a:spcPct val="100000"/>
              </a:lnSpc>
            </a:pP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79305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3600" b="1" dirty="0">
                <a:solidFill>
                  <a:schemeClr val="accent6">
                    <a:lumMod val="75000"/>
                  </a:schemeClr>
                </a:solidFill>
                <a:latin typeface="+mn-lt"/>
              </a:rPr>
              <a:t>Nové pravidlá stanovenia PHZ</a:t>
            </a: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1323439"/>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600" spc="-1" dirty="0">
                <a:solidFill>
                  <a:srgbClr val="000000"/>
                </a:solidFill>
                <a:ea typeface="DejaVu Sans"/>
              </a:rPr>
              <a:t>Prijímateľ nemôže zákazku rozdeliť ani zvoliť spôsob určenia PHZ, ak by výsledkom tohto postupu bolo:</a:t>
            </a:r>
          </a:p>
          <a:p>
            <a:pPr marL="457200" indent="-457200" algn="just">
              <a:lnSpc>
                <a:spcPct val="100000"/>
              </a:lnSpc>
              <a:buFont typeface="Arial" panose="020B0604020202020204" pitchFamily="34" charset="0"/>
              <a:buChar char="•"/>
            </a:pPr>
            <a:r>
              <a:rPr lang="sk-SK" sz="1600" spc="-1" dirty="0">
                <a:solidFill>
                  <a:srgbClr val="000000"/>
                </a:solidFill>
                <a:ea typeface="DejaVu Sans"/>
              </a:rPr>
              <a:t> vyhnutie sa zverejneniu oznámenia alebo výzvy podľa ZVO alebo </a:t>
            </a:r>
          </a:p>
          <a:p>
            <a:pPr marL="457200" indent="-457200" algn="just">
              <a:lnSpc>
                <a:spcPct val="100000"/>
              </a:lnSpc>
              <a:buFont typeface="Arial" panose="020B0604020202020204" pitchFamily="34" charset="0"/>
              <a:buChar char="•"/>
            </a:pPr>
            <a:endParaRPr lang="sk-SK" sz="1600" spc="-1" dirty="0">
              <a:solidFill>
                <a:srgbClr val="000000"/>
              </a:solidFill>
              <a:ea typeface="DejaVu Sans"/>
            </a:endParaRPr>
          </a:p>
          <a:p>
            <a:pPr marL="457200" indent="-457200" algn="just">
              <a:lnSpc>
                <a:spcPct val="100000"/>
              </a:lnSpc>
              <a:buFont typeface="Arial" panose="020B0604020202020204" pitchFamily="34" charset="0"/>
              <a:buChar char="•"/>
            </a:pPr>
            <a:r>
              <a:rPr lang="sk-SK" sz="1600" spc="-1" dirty="0">
                <a:solidFill>
                  <a:srgbClr val="000000"/>
                </a:solidFill>
                <a:ea typeface="DejaVu Sans"/>
              </a:rPr>
              <a:t>vyhnutie sa podaniu námietok.</a:t>
            </a:r>
            <a:endParaRPr lang="sk-SK" sz="16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390236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1600" b="1" dirty="0">
                <a:solidFill>
                  <a:srgbClr val="F79646">
                    <a:lumMod val="75000"/>
                  </a:srgbClr>
                </a:solidFill>
                <a:latin typeface="Calibri"/>
              </a:rPr>
              <a:t>Pravidlá uplatňujúce sa pri zadávaní zákaziek s nízkou hodnotou vyššieho rozsahu od </a:t>
            </a:r>
            <a:r>
              <a:rPr lang="sk-SK" sz="1600" b="1" dirty="0" smtClean="0">
                <a:solidFill>
                  <a:srgbClr val="F79646">
                    <a:lumMod val="75000"/>
                  </a:srgbClr>
                </a:solidFill>
                <a:latin typeface="Calibri"/>
              </a:rPr>
              <a:t/>
            </a:r>
            <a:br>
              <a:rPr lang="sk-SK" sz="1600" b="1" dirty="0" smtClean="0">
                <a:solidFill>
                  <a:srgbClr val="F79646">
                    <a:lumMod val="75000"/>
                  </a:srgbClr>
                </a:solidFill>
                <a:latin typeface="Calibri"/>
              </a:rPr>
            </a:br>
            <a:r>
              <a:rPr lang="sk-SK" sz="1600" b="1" dirty="0" smtClean="0">
                <a:solidFill>
                  <a:srgbClr val="F79646">
                    <a:lumMod val="75000"/>
                  </a:srgbClr>
                </a:solidFill>
                <a:latin typeface="Calibri"/>
              </a:rPr>
              <a:t>70 </a:t>
            </a:r>
            <a:r>
              <a:rPr lang="sk-SK" sz="1600" b="1" dirty="0">
                <a:solidFill>
                  <a:srgbClr val="F79646">
                    <a:lumMod val="75000"/>
                  </a:srgbClr>
                </a:solidFill>
                <a:latin typeface="Calibri"/>
              </a:rPr>
              <a:t>000 eur bez DPH v prípade tovarov a služieb, od 180 000 eur bez DPH v prípade stavených prác a od 260 000 eur bez DPH v prípade služieb podľa prílohy č. 1 k ZVO</a:t>
            </a:r>
            <a:endParaRPr lang="sk-SK" sz="3600" b="1"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738664"/>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Naďalej je ponechaná možnosť stanoviť PHZ spolu s ostrou výzvou na predkladanie ponúk</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Zasielanie výzvy na predkladanie ponúk elektronicky</a:t>
            </a: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117574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1600" b="1" dirty="0">
                <a:solidFill>
                  <a:srgbClr val="F79646">
                    <a:lumMod val="75000"/>
                  </a:srgbClr>
                </a:solidFill>
                <a:latin typeface="Calibri"/>
              </a:rPr>
              <a:t>Pravidlá uplatňujúce sa pri zadávaní zákaziek s nízkou hodnotou vyššieho rozsahu od </a:t>
            </a:r>
            <a:r>
              <a:rPr lang="sk-SK" sz="1600" b="1" dirty="0" smtClean="0">
                <a:solidFill>
                  <a:srgbClr val="F79646">
                    <a:lumMod val="75000"/>
                  </a:srgbClr>
                </a:solidFill>
                <a:latin typeface="Calibri"/>
              </a:rPr>
              <a:t/>
            </a:r>
            <a:br>
              <a:rPr lang="sk-SK" sz="1600" b="1" dirty="0" smtClean="0">
                <a:solidFill>
                  <a:srgbClr val="F79646">
                    <a:lumMod val="75000"/>
                  </a:srgbClr>
                </a:solidFill>
                <a:latin typeface="Calibri"/>
              </a:rPr>
            </a:br>
            <a:r>
              <a:rPr lang="sk-SK" sz="1600" b="1" dirty="0" smtClean="0">
                <a:solidFill>
                  <a:srgbClr val="F79646">
                    <a:lumMod val="75000"/>
                  </a:srgbClr>
                </a:solidFill>
                <a:latin typeface="Calibri"/>
              </a:rPr>
              <a:t>70 </a:t>
            </a:r>
            <a:r>
              <a:rPr lang="sk-SK" sz="1600" b="1" dirty="0">
                <a:solidFill>
                  <a:srgbClr val="F79646">
                    <a:lumMod val="75000"/>
                  </a:srgbClr>
                </a:solidFill>
                <a:latin typeface="Calibri"/>
              </a:rPr>
              <a:t>000 eur bez DPH v prípade tovarov a služieb, od 180 000 eur bez DPH v prípade stavených prác a od 260 000 eur bez DPH v prípade služieb podľa prílohy č. 1 k ZVO</a:t>
            </a:r>
            <a:endParaRPr lang="sk-SK" sz="3600"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4632037"/>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Prijímateľ vypracuje Výzvu na predkladanie ponúk, v rámci ktorej uvedie najmä svoju identifikáciu, jednoznačnú, podrobnú a úplnú špecifikáciu predmetu zákazky opísanú nediskriminačným spôsobom (vrátane kódu CPV), podmienky účasti (ak ich stanovuje), predpokladanú hodnotu zákazky (ak bola určená v samostatnom postupe), platobné podmienky, podmienky realizácie zmluvy (najmä lehotu na realizáciu zmluvy a miesto jej realizácie), kritériá na vyhodnotenie ponúk a pravidlá ich uplatnenia, presnú lehotu a adresu (napr. e-mailovú adresu) na predkladanie ponúk. Vo výzve na predkladanie ponúk prijímateľ uvedie všetky okolnosti, ktoré budú dôležité na plnenie zákazky a na vypracovanie ponuky.</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Výzvu na predkladanie ponúk zašle prijímateľ minimálne trom vybraným záujemcom prostredníctvom na to určenej funkcionality elektronickej platformy alebo prijímateľ </a:t>
            </a:r>
            <a:r>
              <a:rPr lang="sk-SK" sz="1400" u="sng" spc="-1" dirty="0">
                <a:solidFill>
                  <a:srgbClr val="000000"/>
                </a:solidFill>
                <a:ea typeface="DejaVu Sans"/>
              </a:rPr>
              <a:t>môže prieskum trhu realizovať aj identifikovaním minimálne troch záujemcov a ich cenových ponúk </a:t>
            </a:r>
            <a:r>
              <a:rPr lang="sk-SK" sz="1400" spc="-1" dirty="0">
                <a:solidFill>
                  <a:srgbClr val="000000"/>
                </a:solidFill>
                <a:ea typeface="DejaVu Sans"/>
              </a:rPr>
              <a:t>(napr. cez webové rozhranie – cenníky, katalógy) a v tomto prípade nevyužíva elektronickú platformu. </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V prípade zaslania výzvy na predkladanie ponúk minimálne trom vybraným záujemcov prostredníctvom elektronickej platformy je minimálna lehota na predkladanie ponúk celé 4 pracovné dni odo dňa zaslania výzvy minimálne trom vybraným záujemcom a minimálne celých 6 pracovných dní v prípade zákaziek na uskutočnenie stavebných prác</a:t>
            </a:r>
          </a:p>
          <a:p>
            <a:pPr marL="342900" indent="-342900" algn="just">
              <a:spcAft>
                <a:spcPts val="600"/>
              </a:spcAft>
              <a:buFont typeface="Wingdings" panose="05000000000000000000" pitchFamily="2" charset="2"/>
              <a:buChar char="Ø"/>
            </a:pPr>
            <a:endParaRPr lang="sk-SK" sz="1500" dirty="0"/>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1259037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1600" b="1" dirty="0">
                <a:solidFill>
                  <a:srgbClr val="F79646">
                    <a:lumMod val="75000"/>
                  </a:srgbClr>
                </a:solidFill>
                <a:latin typeface="Calibri"/>
              </a:rPr>
              <a:t>Pravidlá uplatňujúce sa pri zadávaní zákaziek s nízkou hodnotou vyššieho rozsahu od </a:t>
            </a:r>
            <a:r>
              <a:rPr lang="sk-SK" sz="1600" b="1" dirty="0" smtClean="0">
                <a:solidFill>
                  <a:srgbClr val="F79646">
                    <a:lumMod val="75000"/>
                  </a:srgbClr>
                </a:solidFill>
                <a:latin typeface="Calibri"/>
              </a:rPr>
              <a:t/>
            </a:r>
            <a:br>
              <a:rPr lang="sk-SK" sz="1600" b="1" dirty="0" smtClean="0">
                <a:solidFill>
                  <a:srgbClr val="F79646">
                    <a:lumMod val="75000"/>
                  </a:srgbClr>
                </a:solidFill>
                <a:latin typeface="Calibri"/>
              </a:rPr>
            </a:br>
            <a:r>
              <a:rPr lang="sk-SK" sz="1600" b="1" dirty="0" smtClean="0">
                <a:solidFill>
                  <a:srgbClr val="F79646">
                    <a:lumMod val="75000"/>
                  </a:srgbClr>
                </a:solidFill>
                <a:latin typeface="Calibri"/>
              </a:rPr>
              <a:t>70 </a:t>
            </a:r>
            <a:r>
              <a:rPr lang="sk-SK" sz="1600" b="1" dirty="0">
                <a:solidFill>
                  <a:srgbClr val="F79646">
                    <a:lumMod val="75000"/>
                  </a:srgbClr>
                </a:solidFill>
                <a:latin typeface="Calibri"/>
              </a:rPr>
              <a:t>000 eur bez DPH v prípade tovarov a služieb, od 180 000 eur bez DPH v prípade stavených prác a od 260 000 eur bez DPH v prípade služieb podľa prílohy č. 1 k ZVO</a:t>
            </a:r>
            <a:endParaRPr lang="sk-SK" sz="3600"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2677656"/>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Ak prijímateľovi neboli predložené dve ponuky, je možné pre účely určenia predpokladanej hodnoty zákazky použiť aj cenové ponuky identifikované cez webové rozhranie. Ak bola predložená iba jedna ponuka, prijímateľ môže dohľadať minimálne jednu ďalšiu ponuku na webe, alebo ju identifikuje pomocou CRZ a spolu s ponukou predloženou na základe výzvy na predkladanie ponúk určí z cenových údajov predpokladanú hodnotu zákazky. Zmluvu s dodávateľom, ktorý ako jediný v stanovenej lehote predložil ponuku, je možné uzavrieť v prípade, ak je jeho cenová ponuka nižšia, ako bola cena zákazky identifikovaná na </a:t>
            </a:r>
            <a:r>
              <a:rPr lang="sk-SK" sz="1400" u="sng" spc="-1" dirty="0">
                <a:solidFill>
                  <a:srgbClr val="000000"/>
                </a:solidFill>
                <a:ea typeface="DejaVu Sans"/>
              </a:rPr>
              <a:t>webe</a:t>
            </a:r>
            <a:r>
              <a:rPr lang="sk-SK" sz="1400" spc="-1" dirty="0">
                <a:solidFill>
                  <a:srgbClr val="000000"/>
                </a:solidFill>
                <a:ea typeface="DejaVu Sans"/>
              </a:rPr>
              <a:t> alebo pomocou CRZ, pričom cena bola jediným kritériom na vyhodnotenie ponúk a predmet zákazky, identifikovaný na webe alebo pomocou CRZ, je preukázateľne porovnateľný s predmetom zákazky podľa výzvy na predkladanie ponúk.</a:t>
            </a:r>
          </a:p>
          <a:p>
            <a:pPr marL="457200" indent="-457200" algn="just">
              <a:lnSpc>
                <a:spcPct val="100000"/>
              </a:lnSpc>
              <a:buFont typeface="Arial" panose="020B0604020202020204" pitchFamily="34" charset="0"/>
              <a:buChar char="•"/>
            </a:pPr>
            <a:endParaRPr lang="sk-SK" sz="1400" spc="-1" dirty="0">
              <a:solidFill>
                <a:srgbClr val="000000"/>
              </a:solidFill>
              <a:ea typeface="DejaVu Sans"/>
            </a:endParaRPr>
          </a:p>
          <a:p>
            <a:pPr marL="457200" indent="-457200" algn="just">
              <a:lnSpc>
                <a:spcPct val="100000"/>
              </a:lnSpc>
              <a:buFont typeface="Arial" panose="020B0604020202020204" pitchFamily="34" charset="0"/>
              <a:buChar char="•"/>
            </a:pPr>
            <a:r>
              <a:rPr lang="sk-SK" sz="1400" spc="-1" dirty="0">
                <a:solidFill>
                  <a:srgbClr val="000000"/>
                </a:solidFill>
                <a:ea typeface="DejaVu Sans"/>
              </a:rPr>
              <a:t>Z kapitoly vypadol odkaz na partnerskú dohodu</a:t>
            </a:r>
            <a:endParaRPr lang="sk-SK" sz="1400"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4020383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21296" y="3717032"/>
            <a:ext cx="7543800" cy="4329113"/>
          </a:xfrm>
        </p:spPr>
        <p:txBody>
          <a:bodyPr/>
          <a:lstStyle/>
          <a:p>
            <a:pPr marL="0" indent="0" algn="ctr">
              <a:spcBef>
                <a:spcPts val="0"/>
              </a:spcBef>
              <a:buNone/>
            </a:pPr>
            <a:r>
              <a:rPr lang="pl-PL" sz="3600" b="1" i="1" dirty="0">
                <a:solidFill>
                  <a:schemeClr val="bg1"/>
                </a:solidFill>
                <a:latin typeface="+mn-lt"/>
              </a:rPr>
              <a:t>To, čo je pred Vami i za Vami         </a:t>
            </a:r>
          </a:p>
          <a:p>
            <a:pPr marL="0" indent="0" algn="ctr">
              <a:spcBef>
                <a:spcPts val="0"/>
              </a:spcBef>
              <a:buNone/>
            </a:pPr>
            <a:r>
              <a:rPr lang="pl-PL" sz="3600" b="1" i="1" dirty="0">
                <a:solidFill>
                  <a:schemeClr val="bg1"/>
                </a:solidFill>
                <a:latin typeface="+mn-lt"/>
              </a:rPr>
              <a:t>              JE NIČ</a:t>
            </a:r>
          </a:p>
          <a:p>
            <a:pPr marL="0" indent="0" algn="ctr">
              <a:spcBef>
                <a:spcPts val="0"/>
              </a:spcBef>
              <a:buNone/>
            </a:pPr>
            <a:r>
              <a:rPr lang="pl-PL" sz="3600" b="1" i="1" dirty="0">
                <a:solidFill>
                  <a:schemeClr val="bg1"/>
                </a:solidFill>
                <a:latin typeface="+mn-lt"/>
              </a:rPr>
              <a:t> oproti tomu, čo je vo Vás</a:t>
            </a:r>
            <a:r>
              <a:rPr lang="sk-SK" sz="3600" b="1" i="1" dirty="0">
                <a:solidFill>
                  <a:schemeClr val="bg1"/>
                </a:solidFill>
                <a:latin typeface="+mn-lt"/>
              </a:rPr>
              <a:t>.</a:t>
            </a:r>
            <a:r>
              <a:rPr lang="sk-SK" sz="3600" b="1" i="1" dirty="0">
                <a:solidFill>
                  <a:schemeClr val="bg1"/>
                </a:solidFill>
              </a:rPr>
              <a:t> </a:t>
            </a:r>
          </a:p>
          <a:p>
            <a:pPr marL="0" indent="0" algn="ctr">
              <a:buNone/>
            </a:pPr>
            <a:endParaRPr lang="sk-SK" dirty="0"/>
          </a:p>
        </p:txBody>
      </p:sp>
      <p:sp>
        <p:nvSpPr>
          <p:cNvPr id="5" name="Nadpis 1"/>
          <p:cNvSpPr>
            <a:spLocks noGrp="1"/>
          </p:cNvSpPr>
          <p:nvPr>
            <p:ph type="title"/>
          </p:nvPr>
        </p:nvSpPr>
        <p:spPr>
          <a:xfrm>
            <a:off x="899592" y="274638"/>
            <a:ext cx="7787208" cy="1143000"/>
          </a:xfrm>
        </p:spPr>
        <p:txBody>
          <a:bodyPr rtlCol="0">
            <a:noAutofit/>
          </a:bodyPr>
          <a:lstStyle/>
          <a:p>
            <a:pPr fontAlgn="auto">
              <a:spcAft>
                <a:spcPts val="0"/>
              </a:spcAft>
              <a:defRPr/>
            </a:pPr>
            <a:r>
              <a:rPr lang="sk-SK" sz="1600" b="1" dirty="0">
                <a:solidFill>
                  <a:srgbClr val="F79646">
                    <a:lumMod val="75000"/>
                  </a:srgbClr>
                </a:solidFill>
                <a:latin typeface="Calibri"/>
              </a:rPr>
              <a:t>Pravidlá uplatňujúce sa pri zadávaní zákaziek s nízkou hodnotou vyššieho rozsahu od </a:t>
            </a:r>
            <a:r>
              <a:rPr lang="sk-SK" sz="1600" b="1" dirty="0" smtClean="0">
                <a:solidFill>
                  <a:srgbClr val="F79646">
                    <a:lumMod val="75000"/>
                  </a:srgbClr>
                </a:solidFill>
                <a:latin typeface="Calibri"/>
              </a:rPr>
              <a:t/>
            </a:r>
            <a:br>
              <a:rPr lang="sk-SK" sz="1600" b="1" dirty="0" smtClean="0">
                <a:solidFill>
                  <a:srgbClr val="F79646">
                    <a:lumMod val="75000"/>
                  </a:srgbClr>
                </a:solidFill>
                <a:latin typeface="Calibri"/>
              </a:rPr>
            </a:br>
            <a:r>
              <a:rPr lang="sk-SK" sz="1600" b="1" dirty="0" smtClean="0">
                <a:solidFill>
                  <a:srgbClr val="F79646">
                    <a:lumMod val="75000"/>
                  </a:srgbClr>
                </a:solidFill>
                <a:latin typeface="Calibri"/>
              </a:rPr>
              <a:t>70 </a:t>
            </a:r>
            <a:r>
              <a:rPr lang="sk-SK" sz="1600" b="1" dirty="0">
                <a:solidFill>
                  <a:srgbClr val="F79646">
                    <a:lumMod val="75000"/>
                  </a:srgbClr>
                </a:solidFill>
                <a:latin typeface="Calibri"/>
              </a:rPr>
              <a:t>000 eur bez DPH v prípade tovarov a služieb, od 180 000 eur bez DPH v prípade stavených prác a od 260 000 eur bez DPH v prípade služieb podľa prílohy č. 1 k ZVO</a:t>
            </a:r>
            <a:endParaRPr lang="sk-SK" sz="3600" dirty="0">
              <a:solidFill>
                <a:schemeClr val="accent6">
                  <a:lumMod val="75000"/>
                </a:schemeClr>
              </a:solidFill>
              <a:latin typeface="+mn-lt"/>
            </a:endParaRPr>
          </a:p>
        </p:txBody>
      </p:sp>
      <p:sp>
        <p:nvSpPr>
          <p:cNvPr id="2" name="Obdĺžnik 1">
            <a:extLst>
              <a:ext uri="{FF2B5EF4-FFF2-40B4-BE49-F238E27FC236}">
                <a16:creationId xmlns="" xmlns:a16="http://schemas.microsoft.com/office/drawing/2014/main" id="{99D23840-DFAD-42D3-86E6-D027FCA3BAB7}"/>
              </a:ext>
            </a:extLst>
          </p:cNvPr>
          <p:cNvSpPr/>
          <p:nvPr/>
        </p:nvSpPr>
        <p:spPr>
          <a:xfrm>
            <a:off x="1163206" y="1506880"/>
            <a:ext cx="7259980" cy="2031325"/>
          </a:xfrm>
          <a:prstGeom prst="rect">
            <a:avLst/>
          </a:prstGeom>
        </p:spPr>
        <p:txBody>
          <a:bodyPr wrap="square">
            <a:spAutoFit/>
          </a:bodyPr>
          <a:lstStyle/>
          <a:p>
            <a:pPr marL="457200" indent="-457200" algn="just">
              <a:lnSpc>
                <a:spcPct val="100000"/>
              </a:lnSpc>
              <a:buFont typeface="Arial" panose="020B0604020202020204" pitchFamily="34" charset="0"/>
              <a:buChar char="•"/>
            </a:pPr>
            <a:r>
              <a:rPr lang="sk-SK" sz="1400" spc="-1" dirty="0">
                <a:solidFill>
                  <a:srgbClr val="000000"/>
                </a:solidFill>
                <a:ea typeface="DejaVu Sans"/>
              </a:rPr>
              <a:t>Vo výnimočných prípadoch, kedy ide o jedinečný predmet zákazky, prijímateľ osloví záujemcu, ktorý je spôsobilý realizovať jedinečný predmet zákazky alebo disponuje ponukou záujemcu spôsobilého realizovať jedinečný predmet zákazky. V tomto prípade nie je prijímateľ povinný použiť elektronickú platformu. Jedinečnosť predmetu zákazky musí byť zo strany prijímateľa riadne zdôvodnená a vypracovaná ešte pred vyhlásením zákazky a dôkazné bremeno preukázania skutočnosti, že na relevantnom trhu neexistuje viac ako 1 dodávateľ znáša prijímateľ. </a:t>
            </a:r>
            <a:r>
              <a:rPr lang="sk-SK" sz="1400" u="sng" spc="-1" dirty="0">
                <a:solidFill>
                  <a:srgbClr val="000000"/>
                </a:solidFill>
                <a:ea typeface="DejaVu Sans"/>
              </a:rPr>
              <a:t>Súčasťou odôvodnenia jedinečnosti predmetu zákazky musí byť vyhlásenie prijímateľa k overeniu hospodárnosti, a to najmä porovnanie jedinečného predmetu zákazky s inou zákazkou, ktorá vykazuje určité spoločné znaky.</a:t>
            </a:r>
            <a:endParaRPr lang="sk-SK" sz="1400" u="sng" spc="-1" dirty="0">
              <a:solidFill>
                <a:srgbClr val="000000"/>
              </a:solidFill>
              <a:ea typeface="DejaVu Sans"/>
            </a:endParaRPr>
          </a:p>
        </p:txBody>
      </p:sp>
      <p:sp>
        <p:nvSpPr>
          <p:cNvPr id="6" name="BlokTextu 5">
            <a:extLst>
              <a:ext uri="{FF2B5EF4-FFF2-40B4-BE49-F238E27FC236}">
                <a16:creationId xmlns="" xmlns:a16="http://schemas.microsoft.com/office/drawing/2014/main" id="{FBE4C261-006D-4A31-8C73-9E9DDC42B540}"/>
              </a:ext>
            </a:extLst>
          </p:cNvPr>
          <p:cNvSpPr txBox="1"/>
          <p:nvPr/>
        </p:nvSpPr>
        <p:spPr>
          <a:xfrm>
            <a:off x="1136538" y="6069667"/>
            <a:ext cx="2160240" cy="369332"/>
          </a:xfrm>
          <a:prstGeom prst="rect">
            <a:avLst/>
          </a:prstGeom>
          <a:noFill/>
        </p:spPr>
        <p:txBody>
          <a:bodyPr wrap="square" rtlCol="0">
            <a:spAutoFit/>
          </a:bodyPr>
          <a:lstStyle/>
          <a:p>
            <a:r>
              <a:rPr lang="sk-SK" dirty="0"/>
              <a:t>JUDr. Juraj Tkáč</a:t>
            </a:r>
          </a:p>
        </p:txBody>
      </p:sp>
    </p:spTree>
    <p:extLst>
      <p:ext uri="{BB962C8B-B14F-4D97-AF65-F5344CB8AC3E}">
        <p14:creationId xmlns:p14="http://schemas.microsoft.com/office/powerpoint/2010/main" val="1680801315"/>
      </p:ext>
    </p:extLst>
  </p:cSld>
  <p:clrMapOvr>
    <a:masterClrMapping/>
  </p:clrMapOvr>
</p:sld>
</file>

<file path=ppt/theme/theme1.xml><?xml version="1.0" encoding="utf-8"?>
<a:theme xmlns:a="http://schemas.openxmlformats.org/drawingml/2006/main" name="1_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šabló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7751</TotalTime>
  <Words>5521</Words>
  <Application>Microsoft Office PowerPoint</Application>
  <PresentationFormat>Prezentácia na obrazovke (4:3)</PresentationFormat>
  <Paragraphs>408</Paragraphs>
  <Slides>43</Slides>
  <Notes>1</Notes>
  <HiddenSlides>0</HiddenSlides>
  <MMClips>0</MMClips>
  <ScaleCrop>false</ScaleCrop>
  <HeadingPairs>
    <vt:vector size="8" baseType="variant">
      <vt:variant>
        <vt:lpstr>Použité písma</vt:lpstr>
      </vt:variant>
      <vt:variant>
        <vt:i4>5</vt:i4>
      </vt:variant>
      <vt:variant>
        <vt:lpstr>Motív</vt:lpstr>
      </vt:variant>
      <vt:variant>
        <vt:i4>2</vt:i4>
      </vt:variant>
      <vt:variant>
        <vt:lpstr>Vložené servery OLE</vt:lpstr>
      </vt:variant>
      <vt:variant>
        <vt:i4>1</vt:i4>
      </vt:variant>
      <vt:variant>
        <vt:lpstr>Nadpisy snímok</vt:lpstr>
      </vt:variant>
      <vt:variant>
        <vt:i4>43</vt:i4>
      </vt:variant>
    </vt:vector>
  </HeadingPairs>
  <TitlesOfParts>
    <vt:vector size="51" baseType="lpstr">
      <vt:lpstr>Arial</vt:lpstr>
      <vt:lpstr>Calibri</vt:lpstr>
      <vt:lpstr>DejaVu Sans</vt:lpstr>
      <vt:lpstr>Times New Roman</vt:lpstr>
      <vt:lpstr>Wingdings</vt:lpstr>
      <vt:lpstr>1_Motív Office</vt:lpstr>
      <vt:lpstr>šablóna</vt:lpstr>
      <vt:lpstr>Obrázok programu Skicár</vt:lpstr>
      <vt:lpstr>Jednotná príručka k VO po veľkej novele </vt:lpstr>
      <vt:lpstr>Nové limity vo verejnom obstarávaní</vt:lpstr>
      <vt:lpstr>Spôsob zadávania zmlúv/objednávok  pre hodnoty do 10 000 EUR</vt:lpstr>
      <vt:lpstr>Nové limity pre zákazku s nízkou hodnotou</vt:lpstr>
      <vt:lpstr>Nové pravidlá stanovenia PHZ</vt:lpstr>
      <vt:lpstr>Pravidlá uplatňujúce sa pri zadávaní zákaziek s nízkou hodnotou vyššieho rozsahu od  70 000 eur bez DPH v prípade tovarov a služieb, od 180 000 eur bez DPH v prípade stavených prác a od 260 000 eur bez DPH v prípade služieb podľa prílohy č. 1 k ZVO</vt:lpstr>
      <vt:lpstr>Pravidlá uplatňujúce sa pri zadávaní zákaziek s nízkou hodnotou vyššieho rozsahu od  70 000 eur bez DPH v prípade tovarov a služieb, od 180 000 eur bez DPH v prípade stavených prác a od 260 000 eur bez DPH v prípade služieb podľa prílohy č. 1 k ZVO</vt:lpstr>
      <vt:lpstr>Pravidlá uplatňujúce sa pri zadávaní zákaziek s nízkou hodnotou vyššieho rozsahu od  70 000 eur bez DPH v prípade tovarov a služieb, od 180 000 eur bez DPH v prípade stavených prác a od 260 000 eur bez DPH v prípade služieb podľa prílohy č. 1 k ZVO</vt:lpstr>
      <vt:lpstr>Pravidlá uplatňujúce sa pri zadávaní zákaziek s nízkou hodnotou vyššieho rozsahu od  70 000 eur bez DPH v prípade tovarov a služieb, od 180 000 eur bez DPH v prípade stavených prác a od 260 000 eur bez DPH v prípade služieb podľa prílohy č. 1 k ZVO</vt:lpstr>
      <vt:lpstr>Pravidlá uplatňujúce sa pri zadávaní zákaziek s nízkou hodnotou vyššieho rozsahu od 70 000 eur bez DPH v prípade tovarov a služieb, od 180 000 eur bez DPH v prípade stavených prác a od 260 000 eur bez DPH v prípade služieb podľa prílohy č. 1 k ZVO</vt:lpstr>
      <vt:lpstr>Pravidlá uplatňujúce sa pri zadávaní zákaziek s nízkou hodnotou vyššieho rozsahu od  70 000 eur bez DPH v prípade tovarov a služieb, od 180 000 eur bez DPH v prípade stavených prác a od 260 000 eur bez DPH v prípade služieb podľa prílohy č. 1 k ZVO</vt:lpstr>
      <vt:lpstr>Pravidlá pre zákazky s nízkou hodnotou </vt:lpstr>
      <vt:lpstr>Osoby podľa par 8</vt:lpstr>
      <vt:lpstr>Pravidlá obstarávania a kontroly zákaziek zadávaných osobou, ktorej poskytne verejný obstarávateľ viac ako 50% alebo 50% a menej finančných prostriedkov na dodanie tovaru, uskutočnenie stavebných prác a poskytnutie služieb z NFP</vt:lpstr>
      <vt:lpstr>Pravidlá obstarávania a kontroly zákaziek zadávaných osobou, ktorej poskytne verejný obstarávateľ viac ako 50% alebo 50% a menej finančných prostriedkov na dodanie tovaru, uskutočnenie stavebných prác a poskytnutie služieb z NFP</vt:lpstr>
      <vt:lpstr>Cudzojazyčné zákazky s nízkou hodnotou</vt:lpstr>
      <vt:lpstr>Zmena v zložení a kvalifikácii komisie na vyhodnotenie ponúk</vt:lpstr>
      <vt:lpstr>Zjednodušený postup pre zákazky na bežne dostupné tovary a služby § 109</vt:lpstr>
      <vt:lpstr>Zmena v podlimitných zákazkách</vt:lpstr>
      <vt:lpstr>Zmena v podlimitných zákazkách</vt:lpstr>
      <vt:lpstr>Zmena v podlimitných zákazkách</vt:lpstr>
      <vt:lpstr>Konflikt záujmov</vt:lpstr>
      <vt:lpstr>Zmena v podmienkach účasti </vt:lpstr>
      <vt:lpstr>Zmena v podmienkach účasti </vt:lpstr>
      <vt:lpstr>Vyhodnotenie už predložených dokladov </vt:lpstr>
      <vt:lpstr>Predloženie viacerých ponúk tým istým uchádzačom </vt:lpstr>
      <vt:lpstr>Otváranie ponúk </vt:lpstr>
      <vt:lpstr>Postup elektronickej aukcie  </vt:lpstr>
      <vt:lpstr>Uzavretie zmluvy </vt:lpstr>
      <vt:lpstr>Rokovanie s úspešným uchádzačom</vt:lpstr>
      <vt:lpstr>PRK na COVID pre podlimit</vt:lpstr>
      <vt:lpstr>PRK na COVID pre podlimit </vt:lpstr>
      <vt:lpstr>Zákaz účasti verejných funkcionárov vo VO </vt:lpstr>
      <vt:lpstr>Revízne postupy  </vt:lpstr>
      <vt:lpstr>Prečo novela obsahuje možnosť obmedzenia účasti subjektov z 3.krajín? </vt:lpstr>
      <vt:lpstr>Smernica 2014/24/EÚ </vt:lpstr>
      <vt:lpstr>Model paušálneho obmedzenia účasti </vt:lpstr>
      <vt:lpstr>Model skúmania ponuky z 3. krajín</vt:lpstr>
      <vt:lpstr>Model skúmania ponuky z 3. krajín </vt:lpstr>
      <vt:lpstr>Mimoriadne nízka ponuka </vt:lpstr>
      <vt:lpstr>Uplatňovanie modelu obmedzenia účasti subjektov z 3. krajín v ČR </vt:lpstr>
      <vt:lpstr> Uplatňovanie modelu obmedzenia účasti subjektov z 3. krajín Slovinsko </vt:lpstr>
      <vt:lpstr>Prezentácia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Masicová Daniela</dc:creator>
  <cp:lastModifiedBy>Fatulová Zuzana</cp:lastModifiedBy>
  <cp:revision>144</cp:revision>
  <cp:lastPrinted>2019-03-13T13:36:55Z</cp:lastPrinted>
  <dcterms:created xsi:type="dcterms:W3CDTF">2016-06-28T10:07:49Z</dcterms:created>
  <dcterms:modified xsi:type="dcterms:W3CDTF">2022-04-20T07:00:40Z</dcterms:modified>
</cp:coreProperties>
</file>