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3"/>
  </p:sldMasterIdLst>
  <p:notesMasterIdLst>
    <p:notesMasterId r:id="rId20"/>
  </p:notesMasterIdLst>
  <p:handoutMasterIdLst>
    <p:handoutMasterId r:id="rId21"/>
  </p:handoutMasterIdLst>
  <p:sldIdLst>
    <p:sldId id="293" r:id="rId4"/>
    <p:sldId id="473" r:id="rId5"/>
    <p:sldId id="433" r:id="rId6"/>
    <p:sldId id="437" r:id="rId7"/>
    <p:sldId id="470" r:id="rId8"/>
    <p:sldId id="471" r:id="rId9"/>
    <p:sldId id="472" r:id="rId10"/>
    <p:sldId id="436" r:id="rId11"/>
    <p:sldId id="462" r:id="rId12"/>
    <p:sldId id="463" r:id="rId13"/>
    <p:sldId id="464" r:id="rId14"/>
    <p:sldId id="465" r:id="rId15"/>
    <p:sldId id="430" r:id="rId16"/>
    <p:sldId id="454" r:id="rId17"/>
    <p:sldId id="474" r:id="rId18"/>
    <p:sldId id="425" r:id="rId19"/>
  </p:sldIdLst>
  <p:sldSz cx="9144000" cy="6858000" type="screen4x3"/>
  <p:notesSz cx="9926638" cy="6797675"/>
  <p:defaultTextStyle>
    <a:defPPr>
      <a:defRPr lang="sk-S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kubek Martin" initials="JM" lastIdx="9" clrIdx="0">
    <p:extLst>
      <p:ext uri="{19B8F6BF-5375-455C-9EA6-DF929625EA0E}">
        <p15:presenceInfo xmlns:p15="http://schemas.microsoft.com/office/powerpoint/2012/main" userId="S-1-5-21-1958017912-2969852913-736690142-248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redný štýl 2 - zvýrazneni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redný štýl 2 - zvýrazneni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99" autoAdjust="0"/>
    <p:restoredTop sz="93556" autoAdjust="0"/>
  </p:normalViewPr>
  <p:slideViewPr>
    <p:cSldViewPr snapToGrid="0">
      <p:cViewPr varScale="1">
        <p:scale>
          <a:sx n="105" d="100"/>
          <a:sy n="105" d="100"/>
        </p:scale>
        <p:origin x="1338" y="108"/>
      </p:cViewPr>
      <p:guideLst>
        <p:guide orient="horz" pos="2228"/>
        <p:guide pos="2880"/>
        <p:guide orient="horz" pos="2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866"/>
    </p:cViewPr>
  </p:sorterViewPr>
  <p:notesViewPr>
    <p:cSldViewPr snapToGrid="0">
      <p:cViewPr varScale="1">
        <p:scale>
          <a:sx n="118" d="100"/>
          <a:sy n="118" d="100"/>
        </p:scale>
        <p:origin x="20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-1" y="6457409"/>
            <a:ext cx="3301551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algn="l">
              <a:defRPr/>
            </a:pPr>
            <a:fld id="{E0DF17AC-2732-4F18-93AD-DC532FB526F3}" type="datetimeFigureOut">
              <a:rPr lang="sk-SK"/>
              <a:pPr algn="l">
                <a:defRPr/>
              </a:pPr>
              <a:t>11. 10. 2021</a:t>
            </a:fld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7B376FD-A0F5-4BCE-8B15-5F5D1475F26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26638" cy="54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350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5E0C897-580F-4A97-8C93-ED63CA7882F6}" type="datetimeFigureOut">
              <a:rPr lang="sk-SK"/>
              <a:pPr>
                <a:defRPr/>
              </a:pPr>
              <a:t>11. 10. 2021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50900"/>
            <a:ext cx="3055938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992201" y="3271103"/>
            <a:ext cx="7942238" cy="26764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/>
              <a:t>Upravte štýl predlohy textu.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Tretia úroveň</a:t>
            </a:r>
          </a:p>
          <a:p>
            <a:pPr lvl="3"/>
            <a:r>
              <a:rPr lang="sk-SK" noProof="0"/>
              <a:t>Štvrtá úroveň</a:t>
            </a:r>
          </a:p>
          <a:p>
            <a:pPr lvl="4"/>
            <a:r>
              <a:rPr lang="sk-SK" noProof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7F18482-E553-4D18-972A-DE017C33E3C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646229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F18482-E553-4D18-972A-DE017C33E3C9}" type="slidenum">
              <a:rPr lang="sk-SK" smtClean="0"/>
              <a:pPr>
                <a:defRPr/>
              </a:pPr>
              <a:t>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60102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8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dirty="0"/>
              <a:t>Upravte štýl predlohy podnadpisov</a:t>
            </a:r>
            <a:endParaRPr lang="en-US" dirty="0"/>
          </a:p>
        </p:txBody>
      </p:sp>
      <p:pic>
        <p:nvPicPr>
          <p:cNvPr id="7" name="Obrázo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9601"/>
            <a:ext cx="9144000" cy="97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68788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k-SK" dirty="0"/>
              <a:t>Upravte štýl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  <p:pic>
        <p:nvPicPr>
          <p:cNvPr id="4" name="Obrázo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89"/>
            <a:ext cx="9144000" cy="499553"/>
          </a:xfrm>
          <a:prstGeom prst="rect">
            <a:avLst/>
          </a:prstGeom>
        </p:spPr>
      </p:pic>
      <p:sp>
        <p:nvSpPr>
          <p:cNvPr id="5" name="BlokTextu 4"/>
          <p:cNvSpPr txBox="1"/>
          <p:nvPr userDrawn="1"/>
        </p:nvSpPr>
        <p:spPr>
          <a:xfrm>
            <a:off x="7021286" y="6270171"/>
            <a:ext cx="1494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C367238-6777-4074-B6BB-3D14A2879F86}" type="slidenum">
              <a:rPr lang="sk-SK" smtClean="0"/>
              <a:pPr algn="r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5479293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Upravte štýly predlohy textu</a:t>
            </a:r>
            <a:endParaRPr lang="en-US" altLang="sk-SK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Upravte štýl predlohy textu.</a:t>
            </a:r>
          </a:p>
          <a:p>
            <a:pPr lvl="1"/>
            <a:r>
              <a:rPr lang="sk-SK" altLang="sk-SK"/>
              <a:t>Druhá úroveň</a:t>
            </a:r>
          </a:p>
          <a:p>
            <a:pPr lvl="2"/>
            <a:r>
              <a:rPr lang="sk-SK" altLang="sk-SK"/>
              <a:t>Tretia úroveň</a:t>
            </a:r>
          </a:p>
          <a:p>
            <a:pPr lvl="3"/>
            <a:r>
              <a:rPr lang="sk-SK" altLang="sk-SK"/>
              <a:t>Štvrtá úroveň</a:t>
            </a:r>
          </a:p>
          <a:p>
            <a:pPr lvl="4"/>
            <a:r>
              <a:rPr lang="sk-SK" altLang="sk-SK"/>
              <a:t>Piata úroveň</a:t>
            </a:r>
            <a:endParaRPr lang="en-US" alt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0FEC12-5F7F-498E-95EE-B58BBAE7527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</p:sldLayoutIdLst>
  <p:transition spd="slow">
    <p:fade/>
  </p:transition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zevo.uvo.gov.sk/" TargetMode="External"/><Relationship Id="rId2" Type="http://schemas.openxmlformats.org/officeDocument/2006/relationships/hyperlink" Target="https://www.uvo.gov.sk/legislativametodika-dohlad/metodika-zadavania-zakaziek/spolocensky-zodpovedne-verejne-obstaravanie-szvo-635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vo.gov.sk/legislativametodika-dohlad/metodika-zadavania-zakaziek-5ae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ov-lex.sk/pravne-predpisy/SK/ZZ/2015/343/20200327#poznamky.poznamka-25d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ctrTitle"/>
          </p:nvPr>
        </p:nvSpPr>
        <p:spPr>
          <a:xfrm>
            <a:off x="572369" y="3354741"/>
            <a:ext cx="7766050" cy="408120"/>
          </a:xfrm>
        </p:spPr>
        <p:txBody>
          <a:bodyPr/>
          <a:lstStyle/>
          <a:p>
            <a:pPr eaLnBrk="1" hangingPunct="1"/>
            <a:r>
              <a:rPr lang="sk-SK" altLang="sk-SK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Sociálne zodpovedné verejné obstarávanie a vyhradené zákazky</a:t>
            </a:r>
            <a:endParaRPr lang="sk-SK" altLang="sk-SK" sz="1000" dirty="0">
              <a:solidFill>
                <a:srgbClr val="FF0000"/>
              </a:solidFill>
            </a:endParaRPr>
          </a:p>
        </p:txBody>
      </p:sp>
      <p:pic>
        <p:nvPicPr>
          <p:cNvPr id="4" name="Obrázok 3" descr="C:\Users\danko\Desktop\manual\fotky\tatry.jpg"/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49" y="-50337"/>
            <a:ext cx="7272491" cy="303666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922253"/>
              </p:ext>
            </p:extLst>
          </p:nvPr>
        </p:nvGraphicFramePr>
        <p:xfrm>
          <a:off x="984738" y="4431323"/>
          <a:ext cx="7353680" cy="887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99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137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87046">
                <a:tc>
                  <a:txBody>
                    <a:bodyPr/>
                    <a:lstStyle/>
                    <a:p>
                      <a:r>
                        <a:rPr lang="sk-SK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08.10.2021</a:t>
                      </a:r>
                      <a:endParaRPr lang="sk-SK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sk-SK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76481"/>
            <a:ext cx="7886700" cy="1325563"/>
          </a:xfrm>
        </p:spPr>
        <p:txBody>
          <a:bodyPr/>
          <a:lstStyle/>
          <a:p>
            <a:pPr algn="ctr"/>
            <a:r>
              <a:rPr lang="sk-S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Príklady SZVO</a:t>
            </a:r>
            <a:br>
              <a:rPr lang="sk-S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Sociálne aspekty</a:t>
            </a:r>
            <a:endParaRPr lang="sk-SK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2"/>
          <a:srcRect l="36813" t="24074" r="36813" b="58354"/>
          <a:stretch/>
        </p:blipFill>
        <p:spPr>
          <a:xfrm>
            <a:off x="7183316" y="670718"/>
            <a:ext cx="1740877" cy="729762"/>
          </a:xfrm>
          <a:prstGeom prst="rect">
            <a:avLst/>
          </a:prstGeom>
        </p:spPr>
      </p:pic>
      <p:sp>
        <p:nvSpPr>
          <p:cNvPr id="6" name="Zástupný objekt pre obsah 2"/>
          <p:cNvSpPr>
            <a:spLocks noGrp="1"/>
          </p:cNvSpPr>
          <p:nvPr>
            <p:ph idx="1"/>
          </p:nvPr>
        </p:nvSpPr>
        <p:spPr>
          <a:xfrm>
            <a:off x="0" y="1285070"/>
            <a:ext cx="9144000" cy="5385665"/>
          </a:xfrm>
        </p:spPr>
        <p:txBody>
          <a:bodyPr/>
          <a:lstStyle/>
          <a:p>
            <a:pPr marL="0" indent="0">
              <a:buNone/>
            </a:pPr>
            <a:r>
              <a:rPr lang="sk-SK" sz="215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Transparentný účet </a:t>
            </a:r>
          </a:p>
          <a:p>
            <a:r>
              <a:rPr lang="sk-SK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bankový účet vytvorený výlučne k platobným transakciám súvisiacim s predmetom </a:t>
            </a:r>
            <a:r>
              <a:rPr lang="sk-SK" sz="2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verejného obstarávania</a:t>
            </a:r>
          </a:p>
          <a:p>
            <a:r>
              <a:rPr lang="sk-SK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sk-SK" sz="2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 rôzne stupne zverejnenia a je na verejnom obstarávateľovi a jeho potrebách,  ktorú formu si zvolí (od </a:t>
            </a:r>
            <a:r>
              <a:rPr lang="sk-SK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klasického projektového/zákazkového účtu, kde dodávateľ udelí prístup na nahliadanie do tohto účtu verejnému obstarávateľovi </a:t>
            </a:r>
            <a:r>
              <a:rPr lang="sk-SK" sz="2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až </a:t>
            </a:r>
            <a:r>
              <a:rPr lang="sk-SK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možnosť zasielania výpisu z tohto účtu  kedykoľvek na vyžiadanie verejného obstarávateľa)</a:t>
            </a:r>
          </a:p>
          <a:p>
            <a:r>
              <a:rPr lang="sk-SK" sz="2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kontrola </a:t>
            </a:r>
            <a:r>
              <a:rPr lang="sk-SK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dodržiavania korektných vzťahov v dodávateľskom </a:t>
            </a:r>
            <a:r>
              <a:rPr lang="sk-SK" sz="2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reťazci</a:t>
            </a:r>
          </a:p>
          <a:p>
            <a:r>
              <a:rPr lang="sk-SK" sz="2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kontrola </a:t>
            </a:r>
            <a:r>
              <a:rPr lang="sk-SK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úhrad dodávateľa svojim zazmluvneným </a:t>
            </a:r>
            <a:r>
              <a:rPr lang="sk-SK" sz="2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subdodávateľom </a:t>
            </a:r>
          </a:p>
          <a:p>
            <a:r>
              <a:rPr lang="sk-SK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napr. platba subdodávateľom do 3-och pracovných dní od obdržania platby zo strany VO za konkrétne </a:t>
            </a:r>
            <a:r>
              <a:rPr lang="sk-SK" sz="2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plnenie</a:t>
            </a:r>
            <a:endParaRPr lang="sk-SK" sz="2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sk-SK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prípade, ak platba subdodávateľom nebude včas uhradená, verejný obstarávateľ môže pristúpiť k priamym platbám v prospech subdodávateľského </a:t>
            </a:r>
            <a:r>
              <a:rPr lang="sk-SK" sz="2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reťazca firiem </a:t>
            </a:r>
            <a:r>
              <a:rPr lang="sk-SK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 zároveň k zmluvnej pokute voči </a:t>
            </a:r>
            <a:r>
              <a:rPr lang="sk-SK" sz="2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dodávateľovi </a:t>
            </a:r>
          </a:p>
        </p:txBody>
      </p:sp>
    </p:spTree>
    <p:extLst>
      <p:ext uri="{BB962C8B-B14F-4D97-AF65-F5344CB8AC3E}">
        <p14:creationId xmlns:p14="http://schemas.microsoft.com/office/powerpoint/2010/main" val="42552634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47" t="23948" r="69780" b="57844"/>
          <a:stretch/>
        </p:blipFill>
        <p:spPr>
          <a:xfrm>
            <a:off x="7253654" y="580292"/>
            <a:ext cx="1714500" cy="756139"/>
          </a:xfrm>
          <a:prstGeom prst="rect">
            <a:avLst/>
          </a:prstGeom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514350" y="295579"/>
            <a:ext cx="7886700" cy="1325563"/>
          </a:xfrm>
        </p:spPr>
        <p:txBody>
          <a:bodyPr/>
          <a:lstStyle/>
          <a:p>
            <a:pPr algn="ctr"/>
            <a:r>
              <a:rPr lang="sk-S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Príklady SZVO</a:t>
            </a:r>
            <a:br>
              <a:rPr lang="sk-S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Sociálne aspekty</a:t>
            </a:r>
            <a:endParaRPr lang="sk-SK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ástupný objekt pre obsah 2"/>
          <p:cNvSpPr txBox="1">
            <a:spLocks/>
          </p:cNvSpPr>
          <p:nvPr/>
        </p:nvSpPr>
        <p:spPr bwMode="auto">
          <a:xfrm>
            <a:off x="0" y="1598123"/>
            <a:ext cx="9044412" cy="5129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Zamestnávanie znevýhodnených osôb</a:t>
            </a:r>
            <a:endParaRPr lang="sk-SK" sz="2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vytvorenie pracovných </a:t>
            </a:r>
            <a:r>
              <a:rPr lang="sk-SK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miest integráciou znevýhodnených osôb do pracovného </a:t>
            </a:r>
            <a:r>
              <a:rPr lang="sk-SK" sz="2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procesu</a:t>
            </a:r>
          </a:p>
          <a:p>
            <a:r>
              <a:rPr lang="sk-SK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Typy zákaziek: upratovacie služby, </a:t>
            </a:r>
            <a:r>
              <a:rPr lang="sk-SK" sz="2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SBS, </a:t>
            </a:r>
            <a:r>
              <a:rPr lang="sk-SK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údržba zelene, verejného priestranstva</a:t>
            </a:r>
          </a:p>
          <a:p>
            <a:r>
              <a:rPr lang="sk-SK" sz="2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zaviazať </a:t>
            </a:r>
            <a:r>
              <a:rPr lang="sk-SK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dodávateľa počas plnenia zákazky k vytvoreniu pracovných miest, </a:t>
            </a:r>
            <a:r>
              <a:rPr lang="sk-SK" sz="2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príp</a:t>
            </a:r>
            <a:r>
              <a:rPr lang="sk-SK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zamestnaniu min. </a:t>
            </a:r>
            <a:r>
              <a:rPr lang="sk-SK" sz="215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sk-SK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osôb zo zoznamu znevýhodnených osôb </a:t>
            </a:r>
            <a:r>
              <a:rPr lang="sk-SK" sz="2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registrovaných     </a:t>
            </a:r>
            <a:r>
              <a:rPr lang="sk-SK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evidencii o zamestnanie na Úrade práce. </a:t>
            </a:r>
            <a:endParaRPr lang="sk-SK" sz="21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zámer </a:t>
            </a:r>
            <a:r>
              <a:rPr lang="sk-SK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vytvoriť a udržať pracovné miesto čo najdlhšie </a:t>
            </a:r>
            <a:r>
              <a:rPr lang="sk-SK" sz="2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obdobie</a:t>
            </a:r>
          </a:p>
          <a:p>
            <a:r>
              <a:rPr lang="sk-SK" sz="2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Napr. verejný obstarávateľ zmluvne </a:t>
            </a:r>
            <a:r>
              <a:rPr lang="sk-SK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zaviaže zhotoviteľa, že počas doby realizácie stavebných prác zamestná podľa zákona č. 311/2001 Z. z. (Zákonník práce) </a:t>
            </a:r>
            <a:r>
              <a:rPr lang="sk-SK" sz="2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osobu, ktorá je dlhodobo nezamestnaná </a:t>
            </a:r>
            <a:r>
              <a:rPr lang="sk-SK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zmysle § 8 zákona č. 5/2004 Z. z. </a:t>
            </a:r>
            <a:r>
              <a:rPr lang="sk-SK" sz="2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sk-SK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službách zamestnanosti a o zmene a doplnení niektorých </a:t>
            </a:r>
            <a:r>
              <a:rPr lang="sk-SK" sz="2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zákonov </a:t>
            </a:r>
            <a:endParaRPr lang="sk-SK" sz="2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k-SK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1924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87717" y="329036"/>
            <a:ext cx="7886700" cy="1038688"/>
          </a:xfrm>
        </p:spPr>
        <p:txBody>
          <a:bodyPr/>
          <a:lstStyle/>
          <a:p>
            <a:pPr algn="ctr"/>
            <a:r>
              <a:rPr lang="sk-S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Príklady SZVO</a:t>
            </a:r>
            <a:br>
              <a:rPr lang="sk-S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Sociálne aspekty</a:t>
            </a:r>
            <a:endParaRPr lang="sk-SK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ástupný objekt pre obsah 2"/>
          <p:cNvSpPr txBox="1">
            <a:spLocks/>
          </p:cNvSpPr>
          <p:nvPr/>
        </p:nvSpPr>
        <p:spPr bwMode="auto">
          <a:xfrm>
            <a:off x="0" y="1180731"/>
            <a:ext cx="9144000" cy="543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Stáž/prax študentov </a:t>
            </a:r>
            <a:r>
              <a:rPr lang="sk-SK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VŠ</a:t>
            </a:r>
          </a:p>
          <a:p>
            <a:r>
              <a:rPr lang="sk-SK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zvyšovanie </a:t>
            </a:r>
            <a: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praktických </a:t>
            </a:r>
            <a:r>
              <a:rPr lang="sk-SK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vedomostí, zručností a </a:t>
            </a:r>
            <a: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pracovných skúseností študentov </a:t>
            </a:r>
            <a:endParaRPr lang="sk-SK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 </a:t>
            </a:r>
            <a: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rôznych zákazkách ako napr. </a:t>
            </a:r>
            <a:endParaRPr lang="sk-SK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sk-SK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projektové (stavebné)</a:t>
            </a:r>
          </a:p>
          <a:p>
            <a:pPr lvl="1"/>
            <a: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sk-SK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čtovnícke</a:t>
            </a:r>
          </a:p>
          <a:p>
            <a:pPr lvl="1"/>
            <a: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k-SK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udítorské</a:t>
            </a:r>
          </a:p>
          <a:p>
            <a:pPr lvl="1"/>
            <a: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k-SK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rchitektonické</a:t>
            </a:r>
          </a:p>
          <a:p>
            <a:pPr marL="180000" lvl="1" indent="0">
              <a:buNone/>
            </a:pPr>
            <a:r>
              <a:rPr lang="sk-SK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</a:t>
            </a:r>
            <a: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všetky </a:t>
            </a:r>
            <a:r>
              <a:rPr lang="sk-SK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služby, </a:t>
            </a:r>
            <a: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 ktorých je </a:t>
            </a:r>
            <a:r>
              <a:rPr lang="sk-SK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predpoklad </a:t>
            </a:r>
            <a: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vyžadovať, aby sa na plnení zákazky podieľali aj študenti posledného ročníka magisterského/inžinierskeho štúdia </a:t>
            </a:r>
            <a:r>
              <a:rPr lang="sk-SK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VŠ </a:t>
            </a:r>
            <a: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(stavebnej, ekonomickej </a:t>
            </a:r>
            <a:r>
              <a:rPr lang="sk-SK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závislosti od predmetu plnenia</a:t>
            </a:r>
            <a:r>
              <a:rPr lang="sk-SK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sk-SK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získanie </a:t>
            </a:r>
            <a: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potrebných praktických skúsenosti a v prípade osvedčenia aj možnosť ponuky na zamestnanie u konkrétneho </a:t>
            </a:r>
            <a:r>
              <a:rPr lang="sk-SK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dodávateľa</a:t>
            </a:r>
            <a:endParaRPr lang="sk-SK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zabezpečenie </a:t>
            </a:r>
            <a: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potrebnej praxe s možnosťou rýchlejšieho začlenenia sa do pracovného procesu, uplatnenia sa na trhu </a:t>
            </a:r>
            <a:r>
              <a:rPr lang="sk-SK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práce</a:t>
            </a:r>
            <a:endParaRPr lang="sk-SK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2"/>
          <a:srcRect l="3662" t="50172" r="68911" b="31802"/>
          <a:stretch/>
        </p:blipFill>
        <p:spPr>
          <a:xfrm>
            <a:off x="7060222" y="506078"/>
            <a:ext cx="2083778" cy="86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935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Sociálne hľadisko vo verejnom obstarávaní      §2 ods. 5 písm. p</a:t>
            </a:r>
            <a:r>
              <a:rPr lang="sk-SK" sz="3200" baseline="-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sk-S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ZVO</a:t>
            </a:r>
            <a:endParaRPr lang="sk-SK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70517" y="1690687"/>
            <a:ext cx="8044833" cy="4630213"/>
          </a:xfrm>
        </p:spPr>
        <p:txBody>
          <a:bodyPr/>
          <a:lstStyle/>
          <a:p>
            <a:pPr algn="just"/>
            <a:r>
              <a:rPr lang="sk-S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aspekt </a:t>
            </a:r>
            <a:r>
              <a:rPr lang="sk-SK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súvisiaci s predmetom zákazky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ktorý môže </a:t>
            </a:r>
            <a:r>
              <a:rPr lang="sk-S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viesť </a:t>
            </a:r>
            <a:r>
              <a:rPr lang="sk-S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pozitívnemu </a:t>
            </a:r>
            <a:r>
              <a:rPr lang="sk-S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sociálnemu </a:t>
            </a:r>
            <a:r>
              <a:rPr lang="sk-S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vplyvu</a:t>
            </a:r>
            <a:r>
              <a:rPr lang="sk-SK" sz="24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plnenia </a:t>
            </a:r>
            <a:r>
              <a:rPr lang="sk-S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predmetu zákazky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najmä </a:t>
            </a:r>
            <a:endParaRPr lang="sk-SK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vytvoreniu alebo podpore tvorby pracovných príležitostí, </a:t>
            </a:r>
            <a:endParaRPr lang="sk-SK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dôstojným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spravodlivým a uspokojivým pracovným podmienkam nad rámec zákonom vyžadovanej povinnosti ich zabezpečenia, </a:t>
            </a:r>
            <a:endParaRPr lang="sk-SK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začleneniu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znevýhodnených, ohrozených alebo vylúčených osôb a skupín osôb do spoločenských vzťahov a zjednodušeniu ich prístupu na trh práce, </a:t>
            </a:r>
            <a:endParaRPr lang="sk-SK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zvýšeniu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dostupnosti a použiteľnosti tovarov, služieb </a:t>
            </a:r>
            <a:r>
              <a:rPr lang="sk-S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k-SK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k-S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stavebných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prác pre zdravotne postihnuté osoby, </a:t>
            </a:r>
            <a:endParaRPr lang="sk-SK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13527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Sociálne hľadisko vo  verejnom obstarávaní</a:t>
            </a:r>
            <a:endParaRPr lang="sk-SK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/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etickému a spravodlivému obchodovaniu, </a:t>
            </a:r>
          </a:p>
          <a:p>
            <a:pPr lvl="1" algn="just"/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zabezpečeniu rastu ekonomiky založenej na vedomostiach a inováciách, udržateľnosti zdrojov </a:t>
            </a:r>
            <a:r>
              <a:rPr lang="sk-S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k-SK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k-S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sociálnej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územnej súdržnosti, </a:t>
            </a:r>
          </a:p>
          <a:p>
            <a:pPr lvl="1" algn="just"/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zvyšovaniu zodpovednosti dodávateľov vo vzťahu </a:t>
            </a:r>
            <a:r>
              <a:rPr lang="sk-S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sk-SK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k-S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záujmom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spoločnosti, najmä integrovaním sociálne prospešných aktivít do činnosti dodávateľa a spoluprácou s jeho činnosťou dotknutými subjektmi </a:t>
            </a:r>
          </a:p>
          <a:p>
            <a:pPr lvl="1" algn="just"/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alebo zmierňovaniu dôsledkov ekonomického </a:t>
            </a:r>
            <a:r>
              <a:rPr lang="sk-S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k-SK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k-S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sociálneho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zaostávania najmenej rozvinutých okresov.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921887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Užitočné </a:t>
            </a:r>
            <a:r>
              <a:rPr lang="sk-S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odkazy k téme SZVO</a:t>
            </a:r>
            <a:br>
              <a:rPr lang="sk-S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(spoločensky zodpovedné verejné obstarávanie)</a:t>
            </a:r>
            <a:endParaRPr lang="sk-S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28650" y="1889632"/>
            <a:ext cx="7886700" cy="4611751"/>
          </a:xfrm>
        </p:spPr>
        <p:txBody>
          <a:bodyPr/>
          <a:lstStyle/>
          <a:p>
            <a:r>
              <a:rPr lang="sk-SK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Spoločensky </a:t>
            </a:r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zodpovedné verejné obstarávanie (SZVO</a:t>
            </a:r>
            <a:r>
              <a:rPr lang="sk-SK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)</a:t>
            </a:r>
            <a:endParaRPr lang="sk-SK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k-SK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Udržateľné a strategické verejné </a:t>
            </a:r>
            <a:r>
              <a:rPr lang="sk-SK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obstarávanie - 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Národný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projekt </a:t>
            </a:r>
            <a:r>
              <a:rPr lang="sk-SK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Zvyšovanie efektívnosti v oblasti verejného obstarávania na </a:t>
            </a:r>
            <a:r>
              <a:rPr lang="sk-SK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Slovensku</a:t>
            </a:r>
            <a:endParaRPr lang="sk-SK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Prehľad krokov a postupov vo verejnom obstarávaní – v nadväznosti </a:t>
            </a:r>
            <a:r>
              <a:rPr lang="sk-SK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na aktuálne finančné </a:t>
            </a:r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limity </a:t>
            </a:r>
            <a:r>
              <a:rPr lang="sk-SK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platné </a:t>
            </a:r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od 1. januára 2020</a:t>
            </a:r>
            <a:endParaRPr lang="sk-SK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b="1" i="1" dirty="0"/>
          </a:p>
          <a:p>
            <a:endParaRPr lang="sk-SK" b="1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26483428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Zástupný symbol textu 2"/>
          <p:cNvSpPr txBox="1">
            <a:spLocks/>
          </p:cNvSpPr>
          <p:nvPr/>
        </p:nvSpPr>
        <p:spPr bwMode="auto">
          <a:xfrm>
            <a:off x="0" y="772930"/>
            <a:ext cx="9144000" cy="5597696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endParaRPr lang="sk-SK" altLang="sk-SK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sk-SK" altLang="sk-SK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sk-SK" altLang="sk-SK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sk-SK" altLang="sk-SK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sk-SK" altLang="sk-SK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sk-SK" altLang="sk-SK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sk-SK" altLang="sk-SK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sk-SK" altLang="sk-SK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sk-SK" altLang="sk-SK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Ďakujem za Vašu pozornosť!</a:t>
            </a:r>
            <a:r>
              <a:rPr lang="sk-SK" altLang="sk-SK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sk-SK" altLang="sk-SK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sk-SK" altLang="sk-SK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sk-SK" altLang="sk-SK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sk-SK" altLang="sk-SK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Úrad pre verejné obstarávanie 		Kontakty: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sk-SK" altLang="sk-S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Ružová dolina 10				www.uvo.gov.sk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sk-SK" altLang="sk-S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821 09 Bratislava 				info</a:t>
            </a:r>
            <a:r>
              <a:rPr lang="en-US" altLang="sk-S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sk-SK" altLang="sk-S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uvo.gov.sk 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sk-SK" altLang="sk-S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Slovenská republika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sk-SK" altLang="sk-SK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sk-SK" altLang="sk-S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					        	       #</a:t>
            </a:r>
            <a:r>
              <a:rPr lang="sk-SK" altLang="sk-SK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miroslavhlivak</a:t>
            </a:r>
            <a:endParaRPr lang="sk-SK" altLang="sk-SK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sk-SK" altLang="sk-S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				</a:t>
            </a:r>
            <a:r>
              <a:rPr lang="sk-SK" altLang="sk-S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k-SK" altLang="sk-S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sk-SK" altLang="sk-SK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miroslavhlivak</a:t>
            </a:r>
            <a:endParaRPr lang="sk-SK" altLang="sk-SK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sk-SK" altLang="sk-SK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sk-SK" altLang="sk-SK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119" y="5650625"/>
            <a:ext cx="360000" cy="36000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119" y="6010625"/>
            <a:ext cx="360000" cy="360000"/>
          </a:xfrm>
          <a:prstGeom prst="rect">
            <a:avLst/>
          </a:prstGeom>
        </p:spPr>
      </p:pic>
      <p:grpSp>
        <p:nvGrpSpPr>
          <p:cNvPr id="8" name="Skupina 7"/>
          <p:cNvGrpSpPr/>
          <p:nvPr/>
        </p:nvGrpSpPr>
        <p:grpSpPr>
          <a:xfrm>
            <a:off x="0" y="932566"/>
            <a:ext cx="9144000" cy="1872180"/>
            <a:chOff x="0" y="932566"/>
            <a:chExt cx="9144000" cy="1819141"/>
          </a:xfrm>
        </p:grpSpPr>
        <p:pic>
          <p:nvPicPr>
            <p:cNvPr id="7" name="Obrázok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32566"/>
              <a:ext cx="9144000" cy="1819141"/>
            </a:xfrm>
            <a:prstGeom prst="rect">
              <a:avLst/>
            </a:prstGeom>
          </p:spPr>
        </p:pic>
        <p:pic>
          <p:nvPicPr>
            <p:cNvPr id="9" name="Obrázok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1465" y="932566"/>
              <a:ext cx="2961069" cy="17278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46809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66506" y="1905524"/>
            <a:ext cx="7886700" cy="4351338"/>
          </a:xfrm>
        </p:spPr>
        <p:txBody>
          <a:bodyPr/>
          <a:lstStyle/>
          <a:p>
            <a:r>
              <a:rPr lang="sk-S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Vyhradené zákazky</a:t>
            </a:r>
          </a:p>
          <a:p>
            <a:endParaRPr lang="sk-SK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sk-S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zv. „sociálne výnimky“ zo zákona o VO</a:t>
            </a:r>
          </a:p>
          <a:p>
            <a:endParaRPr lang="sk-SK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sk-S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ociálne aspekty vo verejnom obstarávaní</a:t>
            </a:r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2224684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61639"/>
            <a:ext cx="7886700" cy="674703"/>
          </a:xfrm>
        </p:spPr>
        <p:txBody>
          <a:bodyPr/>
          <a:lstStyle/>
          <a:p>
            <a:pPr algn="ctr"/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§ </a:t>
            </a:r>
            <a:r>
              <a:rPr lang="sk-S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36a Vyhradené zákazky</a:t>
            </a:r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57629" y="1296911"/>
            <a:ext cx="7886700" cy="5041745"/>
          </a:xfrm>
        </p:spPr>
        <p:txBody>
          <a:bodyPr/>
          <a:lstStyle/>
          <a:p>
            <a:pPr marL="0" indent="0" algn="just">
              <a:buNone/>
            </a:pPr>
            <a:r>
              <a:rPr lang="sk-SK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sk-SK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k-SK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žnosť </a:t>
            </a:r>
            <a:r>
              <a:rPr lang="sk-SK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vyhradiť právo </a:t>
            </a:r>
            <a:r>
              <a:rPr lang="sk-SK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účasti vo </a:t>
            </a:r>
            <a:r>
              <a:rPr lang="sk-SK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</a:t>
            </a:r>
            <a:r>
              <a:rPr lang="sk-SK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len pre:</a:t>
            </a:r>
          </a:p>
          <a:p>
            <a:pPr algn="just">
              <a:buFontTx/>
              <a:buChar char="-"/>
            </a:pPr>
            <a:r>
              <a:rPr lang="sk-SK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registrované</a:t>
            </a:r>
            <a:r>
              <a:rPr lang="sk-SK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integračné</a:t>
            </a:r>
            <a:r>
              <a:rPr lang="sk-SK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sociálne </a:t>
            </a:r>
            <a:r>
              <a:rPr lang="sk-SK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podniky,</a:t>
            </a:r>
            <a:r>
              <a:rPr lang="sk-SK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sk-SK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sk-SK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chránené dielne,</a:t>
            </a:r>
            <a:r>
              <a:rPr lang="sk-SK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sk-SK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sk-SK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fyzické </a:t>
            </a:r>
            <a:r>
              <a:rPr lang="sk-SK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osoby so zdravotným postihnutím, ktoré prevádzkujú alebo vykonávajú samostatnú zárobkovú činnosť na chránenom </a:t>
            </a:r>
            <a:r>
              <a:rPr lang="sk-SK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pracovisku,</a:t>
            </a:r>
            <a:r>
              <a:rPr lang="sk-SK" sz="23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k-SK" sz="2300" b="1" i="1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sk-SK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vyhradenie realizácie zákazky v rámci programov </a:t>
            </a:r>
            <a:r>
              <a:rPr lang="sk-SK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chránených pracovných miest </a:t>
            </a:r>
            <a:endParaRPr lang="sk-SK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k-SK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 </a:t>
            </a:r>
            <a:r>
              <a:rPr lang="sk-SK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predpokladu, že aspoň 30 % zamestnancov registrovaných integračných sociálnych podnikov, zamestnancov vykonávajúcich prácu v chránených dielňach alebo zamestnancov programov chránených pracovných miest tvoria osoby so zdravotným postihnutím alebo inak znevýhodnené </a:t>
            </a:r>
            <a:r>
              <a:rPr lang="sk-SK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osoby.</a:t>
            </a:r>
            <a:endParaRPr lang="sk-SK" sz="2300" b="1" i="1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2" tooltip="Odkaz na predpis alebo ustanovenie"/>
            </a:endParaRPr>
          </a:p>
        </p:txBody>
      </p:sp>
    </p:spTree>
    <p:extLst>
      <p:ext uri="{BB962C8B-B14F-4D97-AF65-F5344CB8AC3E}">
        <p14:creationId xmlns:p14="http://schemas.microsoft.com/office/powerpoint/2010/main" val="1632348755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3600" dirty="0" smtClean="0"/>
              <a:t/>
            </a:r>
            <a:br>
              <a:rPr lang="sk-SK" sz="3600" dirty="0" smtClean="0"/>
            </a:br>
            <a:r>
              <a:rPr lang="sk-S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Vyhradené podlimitné zákazky</a:t>
            </a:r>
            <a:br>
              <a:rPr lang="sk-S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§108 </a:t>
            </a:r>
            <a:r>
              <a:rPr lang="sk-S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ods. 2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28650" y="1429305"/>
            <a:ext cx="7886700" cy="4747658"/>
          </a:xfrm>
        </p:spPr>
        <p:txBody>
          <a:bodyPr/>
          <a:lstStyle/>
          <a:p>
            <a:pPr marL="0" indent="0">
              <a:buNone/>
            </a:pPr>
            <a:r>
              <a:rPr lang="sk-SK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Možnosť </a:t>
            </a:r>
            <a:r>
              <a:rPr lang="sk-SK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vyhradiť právo účasti vo verejnom obstarávaní len pre</a:t>
            </a:r>
          </a:p>
          <a:p>
            <a:r>
              <a:rPr lang="sk-SK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registrovaný </a:t>
            </a:r>
            <a:r>
              <a:rPr lang="sk-SK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sociálny </a:t>
            </a:r>
            <a:r>
              <a:rPr lang="sk-SK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podnik,</a:t>
            </a:r>
          </a:p>
          <a:p>
            <a:r>
              <a:rPr lang="sk-SK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chránené dielne</a:t>
            </a:r>
            <a:endParaRPr lang="sk-SK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fyzickú </a:t>
            </a:r>
            <a:r>
              <a:rPr lang="sk-SK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osobu so zdravotným postihnutím, ktorá prevádzkuje alebo vykonáva samostatnú zárobkovú činnosť na chránenom </a:t>
            </a:r>
            <a:r>
              <a:rPr lang="sk-SK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pracovisku,</a:t>
            </a:r>
            <a:r>
              <a:rPr lang="sk-SK" sz="23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alebo</a:t>
            </a:r>
            <a:endParaRPr lang="sk-SK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sk-SK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realizáciu zákazky v rámci programov chránených pracovných miest, </a:t>
            </a:r>
            <a:endParaRPr lang="sk-SK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 </a:t>
            </a:r>
            <a:r>
              <a:rPr lang="sk-SK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aspoň 30 % zamestnancov vykonávajúcich prácu v chránených dielňach alebo v rámci programov chránených pracovných miest tvoria osoby so zdravotným postihnutím alebo inak znevýhodnené </a:t>
            </a:r>
            <a:r>
              <a:rPr lang="sk-SK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osoby.</a:t>
            </a:r>
            <a:endParaRPr lang="sk-SK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155189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Vyhradená zákazka/Služby</a:t>
            </a:r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518970" y="3365159"/>
            <a:ext cx="1412022" cy="12631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/>
          <p:cNvSpPr txBox="1"/>
          <p:nvPr/>
        </p:nvSpPr>
        <p:spPr>
          <a:xfrm>
            <a:off x="-28227" y="1286413"/>
            <a:ext cx="22006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Časť zákazky na poskytovania služieb  </a:t>
            </a:r>
            <a:r>
              <a:rPr lang="sk-SK" i="1" dirty="0" smtClean="0">
                <a:solidFill>
                  <a:schemeClr val="accent1">
                    <a:lumMod val="75000"/>
                  </a:schemeClr>
                </a:solidFill>
              </a:rPr>
              <a:t>šite odevov </a:t>
            </a:r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možno vyhradiť pre registrované integračné sociálne podniky a pod.     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33499" y="4714726"/>
            <a:ext cx="20940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Hodnote</a:t>
            </a:r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                     celej zákazky 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zodpovedá</a:t>
            </a:r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nadlimitný postup, </a:t>
            </a:r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vyhradená časť je     v hodnote napr. len 30.000 EUR </a:t>
            </a:r>
            <a:endParaRPr lang="sk-SK" dirty="0"/>
          </a:p>
        </p:txBody>
      </p:sp>
      <p:sp>
        <p:nvSpPr>
          <p:cNvPr id="9" name="Šípka doprava 8"/>
          <p:cNvSpPr/>
          <p:nvPr/>
        </p:nvSpPr>
        <p:spPr>
          <a:xfrm>
            <a:off x="2285734" y="3829048"/>
            <a:ext cx="1121093" cy="335408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ĺžnik 10"/>
          <p:cNvSpPr/>
          <p:nvPr/>
        </p:nvSpPr>
        <p:spPr>
          <a:xfrm>
            <a:off x="2324100" y="4336988"/>
            <a:ext cx="26762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k-SK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k-SK" b="1" dirty="0"/>
          </a:p>
        </p:txBody>
      </p:sp>
      <p:sp>
        <p:nvSpPr>
          <p:cNvPr id="12" name="Obdĺžnik 11"/>
          <p:cNvSpPr/>
          <p:nvPr/>
        </p:nvSpPr>
        <p:spPr>
          <a:xfrm>
            <a:off x="7132320" y="1408176"/>
            <a:ext cx="1298448" cy="110458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Obdĺžnik 12"/>
          <p:cNvSpPr/>
          <p:nvPr/>
        </p:nvSpPr>
        <p:spPr>
          <a:xfrm>
            <a:off x="3546525" y="3268451"/>
            <a:ext cx="2527485" cy="17148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rgbClr val="0070C0"/>
                </a:solidFill>
              </a:rPr>
              <a:t>VEREJNÉ OBSTARÁVANIE              </a:t>
            </a:r>
            <a:r>
              <a:rPr lang="sk-SK" dirty="0" smtClean="0">
                <a:solidFill>
                  <a:srgbClr val="0070C0"/>
                </a:solidFill>
              </a:rPr>
              <a:t>s rozdelením zákazky na časti, resp. vyhlásenie samostatných nadlimitných zákaziek</a:t>
            </a:r>
          </a:p>
        </p:txBody>
      </p:sp>
      <p:sp>
        <p:nvSpPr>
          <p:cNvPr id="15" name="Šípka doprava 14"/>
          <p:cNvSpPr/>
          <p:nvPr/>
        </p:nvSpPr>
        <p:spPr>
          <a:xfrm rot="19612341">
            <a:off x="6071149" y="2621647"/>
            <a:ext cx="598733" cy="335408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Šípka doprava 15"/>
          <p:cNvSpPr/>
          <p:nvPr/>
        </p:nvSpPr>
        <p:spPr>
          <a:xfrm rot="1801101">
            <a:off x="6314308" y="4787425"/>
            <a:ext cx="598733" cy="335408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Obdĺžnik 16"/>
          <p:cNvSpPr/>
          <p:nvPr/>
        </p:nvSpPr>
        <p:spPr>
          <a:xfrm>
            <a:off x="7278877" y="2899119"/>
            <a:ext cx="12364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k-SK" dirty="0"/>
          </a:p>
        </p:txBody>
      </p:sp>
      <p:sp>
        <p:nvSpPr>
          <p:cNvPr id="18" name="BlokTextu 17"/>
          <p:cNvSpPr txBox="1"/>
          <p:nvPr/>
        </p:nvSpPr>
        <p:spPr>
          <a:xfrm>
            <a:off x="6766584" y="2628719"/>
            <a:ext cx="2094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Časť 1</a:t>
            </a:r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       nevyhradená časť zákazky =        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nadlimitný postup</a:t>
            </a:r>
            <a:endParaRPr lang="sk-SK" b="1" dirty="0"/>
          </a:p>
        </p:txBody>
      </p:sp>
      <p:sp>
        <p:nvSpPr>
          <p:cNvPr id="19" name="BlokTextu 18"/>
          <p:cNvSpPr txBox="1"/>
          <p:nvPr/>
        </p:nvSpPr>
        <p:spPr>
          <a:xfrm>
            <a:off x="6766584" y="5444983"/>
            <a:ext cx="2094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Časť 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                vyhradená časť = 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nadlimitný postup </a:t>
            </a:r>
            <a:endParaRPr lang="sk-SK" b="1" dirty="0"/>
          </a:p>
        </p:txBody>
      </p:sp>
      <p:sp>
        <p:nvSpPr>
          <p:cNvPr id="3" name="Obdĺžnik 2"/>
          <p:cNvSpPr/>
          <p:nvPr/>
        </p:nvSpPr>
        <p:spPr>
          <a:xfrm>
            <a:off x="1143000" y="3931920"/>
            <a:ext cx="791950" cy="6964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Obdĺžnik 19"/>
          <p:cNvSpPr/>
          <p:nvPr/>
        </p:nvSpPr>
        <p:spPr>
          <a:xfrm>
            <a:off x="7455203" y="4493235"/>
            <a:ext cx="652681" cy="582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Obdĺžnik 20"/>
          <p:cNvSpPr/>
          <p:nvPr/>
        </p:nvSpPr>
        <p:spPr>
          <a:xfrm>
            <a:off x="2907792" y="5147282"/>
            <a:ext cx="3362772" cy="915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 smtClean="0">
              <a:solidFill>
                <a:srgbClr val="FF0000"/>
              </a:solidFill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7799832" y="1944374"/>
            <a:ext cx="630936" cy="5683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Obdĺžnik 21"/>
          <p:cNvSpPr/>
          <p:nvPr/>
        </p:nvSpPr>
        <p:spPr>
          <a:xfrm>
            <a:off x="2696665" y="1888151"/>
            <a:ext cx="3455560" cy="8710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rgbClr val="FF0000"/>
                </a:solidFill>
              </a:rPr>
              <a:t>Postup obstarávania jednotlivých častí je zhodný s postupom zodpovedajúcim celej zákazke.  </a:t>
            </a:r>
            <a:r>
              <a:rPr lang="sk-SK" sz="1400" b="1" dirty="0" smtClean="0">
                <a:solidFill>
                  <a:srgbClr val="FF0000"/>
                </a:solidFill>
              </a:rPr>
              <a:t>(</a:t>
            </a:r>
            <a:r>
              <a:rPr lang="sk-SK" sz="1400" b="1" dirty="0" err="1" smtClean="0">
                <a:solidFill>
                  <a:srgbClr val="FF0000"/>
                </a:solidFill>
              </a:rPr>
              <a:t>o.i</a:t>
            </a:r>
            <a:r>
              <a:rPr lang="sk-SK" sz="1400" b="1" dirty="0" smtClean="0">
                <a:solidFill>
                  <a:srgbClr val="FF0000"/>
                </a:solidFill>
              </a:rPr>
              <a:t>. zákazku možno zadať len integračnému sociálnemu podniku)</a:t>
            </a:r>
            <a:endParaRPr lang="sk-SK" sz="1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105177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8231981" cy="1325563"/>
          </a:xfrm>
        </p:spPr>
        <p:txBody>
          <a:bodyPr/>
          <a:lstStyle/>
          <a:p>
            <a:pPr algn="ctr"/>
            <a:r>
              <a:rPr lang="sk-SK" dirty="0" smtClean="0"/>
              <a:t>Vyhradená zákazka/Stavebné práce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137160" y="2158112"/>
            <a:ext cx="2094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Potreba kompletnej rekonštrukcie budovy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137160" y="4475488"/>
            <a:ext cx="20940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Hodnote</a:t>
            </a:r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 rekonštrukcie 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celého funkčného </a:t>
            </a:r>
            <a:r>
              <a:rPr lang="sk-SK" dirty="0">
                <a:solidFill>
                  <a:schemeClr val="accent1">
                    <a:lumMod val="75000"/>
                  </a:schemeClr>
                </a:solidFill>
              </a:rPr>
              <a:t>celku 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zodpovedá</a:t>
            </a:r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k-SK" b="1" dirty="0" smtClean="0">
                <a:solidFill>
                  <a:srgbClr val="FF0000"/>
                </a:solidFill>
              </a:rPr>
              <a:t>podlimitný postup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k-SK" dirty="0"/>
          </a:p>
        </p:txBody>
      </p:sp>
      <p:sp>
        <p:nvSpPr>
          <p:cNvPr id="9" name="Šípka doprava 8"/>
          <p:cNvSpPr/>
          <p:nvPr/>
        </p:nvSpPr>
        <p:spPr>
          <a:xfrm>
            <a:off x="2931971" y="3739281"/>
            <a:ext cx="1374853" cy="335408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/>
          <p:cNvSpPr/>
          <p:nvPr/>
        </p:nvSpPr>
        <p:spPr>
          <a:xfrm>
            <a:off x="2231206" y="2082466"/>
            <a:ext cx="28620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Overenie možnosti realizovania zákazky, alebo niektorej časti zákazky prostredníctvom RSP              s využitím jeho vlastných kapacít</a:t>
            </a:r>
            <a:endParaRPr lang="sk-SK" dirty="0"/>
          </a:p>
        </p:txBody>
      </p:sp>
      <p:sp>
        <p:nvSpPr>
          <p:cNvPr id="11" name="Obdĺžnik 10"/>
          <p:cNvSpPr/>
          <p:nvPr/>
        </p:nvSpPr>
        <p:spPr>
          <a:xfrm>
            <a:off x="2324100" y="4336988"/>
            <a:ext cx="26762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V prípade dostatočného počtu RSP na trhu schopných realizovať určitú časť zákazky vlastnými kapacitami možnosť vyhradenia </a:t>
            </a:r>
            <a:r>
              <a:rPr lang="sk-SK" b="1" dirty="0" smtClean="0">
                <a:solidFill>
                  <a:srgbClr val="0070C0"/>
                </a:solidFill>
              </a:rPr>
              <a:t>LEN 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tejto časti pre RSP</a:t>
            </a:r>
            <a:endParaRPr lang="sk-SK" b="1" dirty="0"/>
          </a:p>
        </p:txBody>
      </p:sp>
      <p:sp>
        <p:nvSpPr>
          <p:cNvPr id="12" name="Obdĺžnik 11"/>
          <p:cNvSpPr/>
          <p:nvPr/>
        </p:nvSpPr>
        <p:spPr>
          <a:xfrm>
            <a:off x="7575688" y="1992484"/>
            <a:ext cx="642849" cy="5240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Obdĺžnik 12"/>
          <p:cNvSpPr/>
          <p:nvPr/>
        </p:nvSpPr>
        <p:spPr>
          <a:xfrm>
            <a:off x="4843924" y="2985257"/>
            <a:ext cx="2151680" cy="160449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rgbClr val="0070C0"/>
                </a:solidFill>
              </a:rPr>
              <a:t>VEREJNÉ OBSTARÁVANIE   </a:t>
            </a:r>
            <a:r>
              <a:rPr lang="sk-SK" dirty="0" smtClean="0">
                <a:solidFill>
                  <a:srgbClr val="0070C0"/>
                </a:solidFill>
              </a:rPr>
              <a:t>s rozdelením zákazky na časti/samostatné podlimitné zákazky</a:t>
            </a:r>
          </a:p>
        </p:txBody>
      </p:sp>
      <p:sp>
        <p:nvSpPr>
          <p:cNvPr id="14" name="Rovnoramenný trojuholník 13"/>
          <p:cNvSpPr/>
          <p:nvPr/>
        </p:nvSpPr>
        <p:spPr>
          <a:xfrm>
            <a:off x="7475634" y="4844819"/>
            <a:ext cx="675945" cy="39591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Šípka doprava 14"/>
          <p:cNvSpPr/>
          <p:nvPr/>
        </p:nvSpPr>
        <p:spPr>
          <a:xfrm rot="19612341">
            <a:off x="6519538" y="2653426"/>
            <a:ext cx="598733" cy="335408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Šípka doprava 15"/>
          <p:cNvSpPr/>
          <p:nvPr/>
        </p:nvSpPr>
        <p:spPr>
          <a:xfrm rot="1801101">
            <a:off x="6625739" y="4547022"/>
            <a:ext cx="598733" cy="335408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Obdĺžnik 16"/>
          <p:cNvSpPr/>
          <p:nvPr/>
        </p:nvSpPr>
        <p:spPr>
          <a:xfrm>
            <a:off x="7278877" y="2899119"/>
            <a:ext cx="12364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k-SK" dirty="0"/>
          </a:p>
        </p:txBody>
      </p:sp>
      <p:sp>
        <p:nvSpPr>
          <p:cNvPr id="18" name="BlokTextu 17"/>
          <p:cNvSpPr txBox="1"/>
          <p:nvPr/>
        </p:nvSpPr>
        <p:spPr>
          <a:xfrm>
            <a:off x="6850088" y="2668286"/>
            <a:ext cx="2094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Časť 1</a:t>
            </a:r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       vyhradená časť zákazky        </a:t>
            </a:r>
            <a:r>
              <a:rPr lang="sk-SK" b="1" dirty="0" smtClean="0">
                <a:solidFill>
                  <a:srgbClr val="FF0000"/>
                </a:solidFill>
              </a:rPr>
              <a:t>podlimitný postup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19" name="BlokTextu 18"/>
          <p:cNvSpPr txBox="1"/>
          <p:nvPr/>
        </p:nvSpPr>
        <p:spPr>
          <a:xfrm>
            <a:off x="6766583" y="5240733"/>
            <a:ext cx="2094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Časť 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                otvorená (nevyhradená) súťaž </a:t>
            </a:r>
            <a:r>
              <a:rPr lang="sk-SK" b="1" dirty="0" smtClean="0">
                <a:solidFill>
                  <a:srgbClr val="FF0000"/>
                </a:solidFill>
              </a:rPr>
              <a:t>podlimitný postup 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20" name="Obdĺžnik 19"/>
          <p:cNvSpPr/>
          <p:nvPr/>
        </p:nvSpPr>
        <p:spPr>
          <a:xfrm>
            <a:off x="580616" y="3165794"/>
            <a:ext cx="1037809" cy="12945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756182" y="3739281"/>
            <a:ext cx="642849" cy="5240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Rovnoramenný trojuholník 4"/>
          <p:cNvSpPr/>
          <p:nvPr/>
        </p:nvSpPr>
        <p:spPr>
          <a:xfrm>
            <a:off x="739633" y="3293624"/>
            <a:ext cx="675945" cy="39591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8919803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289298"/>
          </a:xfrm>
        </p:spPr>
        <p:txBody>
          <a:bodyPr/>
          <a:lstStyle/>
          <a:p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Stavebné zákazky – sociálne podniky – zákazka  s nízkou hodnotou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28650" y="2876365"/>
            <a:ext cx="7886700" cy="3300598"/>
          </a:xfrm>
        </p:spPr>
        <p:txBody>
          <a:bodyPr/>
          <a:lstStyle/>
          <a:p>
            <a:pPr marL="0" indent="0">
              <a:buNone/>
            </a:pPr>
            <a:r>
              <a:rPr lang="sk-S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Stavebná zákazka:</a:t>
            </a:r>
          </a:p>
          <a:p>
            <a:endParaRPr lang="sk-SK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 zákazky s nízkou hodnotu je 180 000 €</a:t>
            </a:r>
          </a:p>
          <a:p>
            <a:r>
              <a:rPr lang="sk-SK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novela zákazka s nízkou hodnotou 300 000 €</a:t>
            </a:r>
            <a:endParaRPr lang="sk-SK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461383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623473"/>
          </a:xfrm>
        </p:spPr>
        <p:txBody>
          <a:bodyPr/>
          <a:lstStyle/>
          <a:p>
            <a:pPr algn="ctr"/>
            <a:r>
              <a:rPr lang="sk-SK" sz="3600" dirty="0" smtClean="0"/>
              <a:t/>
            </a:r>
            <a:br>
              <a:rPr lang="sk-SK" sz="3600" dirty="0" smtClean="0"/>
            </a:br>
            <a:r>
              <a:rPr lang="sk-SK" sz="3600" dirty="0" smtClean="0"/>
              <a:t/>
            </a:r>
            <a:br>
              <a:rPr lang="sk-SK" sz="3600" dirty="0" smtClean="0"/>
            </a:br>
            <a:r>
              <a:rPr lang="sk-S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Sociálne hľadisko </a:t>
            </a:r>
            <a:r>
              <a:rPr lang="sk-SK" sz="3600" dirty="0" smtClean="0"/>
              <a:t>- </a:t>
            </a:r>
            <a:r>
              <a:rPr lang="sk-S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Kritériá na vyhodnotenie ponúk   </a:t>
            </a:r>
            <a:br>
              <a:rPr lang="sk-S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sk-S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 ods. 4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sk-SK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Najlepší 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pomer ceny a kvality sa posúdi na základe ceny alebo nákladov a ďalších kritérií, ktoré zahŕňajú kvalitatívne, environmentálne alebo </a:t>
            </a:r>
            <a:r>
              <a:rPr lang="sk-S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sociálne hľadiská súvisiace </a:t>
            </a:r>
            <a:r>
              <a:rPr lang="sk-SK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sk-SK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k-SK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predmetom</a:t>
            </a:r>
            <a:r>
              <a:rPr lang="sk-S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zákazky 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ktorými sú najmä kvalita vrátane technického prínosu, estetické a funkčné vlastnosti, prístupnosť, riešenia vhodné pre všetkých používateľov, </a:t>
            </a:r>
            <a:r>
              <a:rPr lang="sk-S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sociálne, environmentálne a inovačné charakteristické znaky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obchodovanie a jeho podmienky, 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organizácia, kvalifikácia a skúsenosti zamestnancov určených na plnenie zmluvy alebo koncesnej 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zmluvy....</a:t>
            </a:r>
            <a:endParaRPr lang="sk-S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064666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Osobitné podmienky plnenia zmluvy </a:t>
            </a:r>
            <a:br>
              <a:rPr lang="sk-S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§42 </a:t>
            </a:r>
            <a:r>
              <a:rPr lang="sk-S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ods. </a:t>
            </a:r>
            <a:r>
              <a:rPr lang="sk-S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sk-SK" sz="3200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Verejný 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obstarávateľ a obstarávateľ môžu určiť osobitné podmienky plnenia zmluvy, ak ich uvedú v oznámení </a:t>
            </a:r>
            <a:r>
              <a:rPr lang="sk-SK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k-SK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k-SK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vyhlásení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verejného obstarávania, oznámení použitom ako výzva na súťaž alebo v súťažných podkladoch. Osobitné podmienky plnenia zmluvy môžu zahŕňať ekonomické, </a:t>
            </a:r>
            <a:r>
              <a:rPr lang="sk-S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sociálne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environmentálne hľadiská, hľadiská súvisiace </a:t>
            </a:r>
            <a:r>
              <a:rPr lang="sk-SK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sk-SK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k-SK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inováciou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alebo zamestnanosťou;...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98175417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Motív Office">
  <a:themeElements>
    <a:clrScheme name="Motí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59AD2B771AC494FA608371807468714" ma:contentTypeVersion="2" ma:contentTypeDescription="Umožňuje vytvoriť nový dokument." ma:contentTypeScope="" ma:versionID="329b6953f36624f9ead154f3b16487b7">
  <xsd:schema xmlns:xsd="http://www.w3.org/2001/XMLSchema" xmlns:xs="http://www.w3.org/2001/XMLSchema" xmlns:p="http://schemas.microsoft.com/office/2006/metadata/properties" xmlns:ns2="f45a2ff9-0e73-4bbe-89d1-f82de3d98c14" targetNamespace="http://schemas.microsoft.com/office/2006/metadata/properties" ma:root="true" ma:fieldsID="2f692ad7ce6f06756e7f7e1cd6e05397" ns2:_="">
    <xsd:import namespace="f45a2ff9-0e73-4bbe-89d1-f82de3d98c1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5a2ff9-0e73-4bbe-89d1-f82de3d98c1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entifikátora dokumentu" ma:description="Hodnota identifikátora dokumentu priradená k tejto položke." ma:internalName="_dlc_DocId" ma:readOnly="true">
      <xsd:simpleType>
        <xsd:restriction base="dms:Text"/>
      </xsd:simpleType>
    </xsd:element>
    <xsd:element name="_dlc_DocIdUrl" ma:index="9" nillable="true" ma:displayName="Identifikátor dokumentu" ma:description="Trvalé prepojenie na tento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BE84DF4-1847-4C72-8794-AB5FC1651D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5a2ff9-0e73-4bbe-89d1-f82de3d98c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3FDB59-80D2-4F63-B2FD-97D21358D52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45a2ff9-0e73-4bbe-89d1-f82de3d98c1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17945</TotalTime>
  <Words>924</Words>
  <Application>Microsoft Office PowerPoint</Application>
  <PresentationFormat>Prezentácia na obrazovke (4:3)</PresentationFormat>
  <Paragraphs>111</Paragraphs>
  <Slides>16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Motív Office</vt:lpstr>
      <vt:lpstr>Sociálne zodpovedné verejné obstarávanie a vyhradené zákazky</vt:lpstr>
      <vt:lpstr>Prezentácia programu PowerPoint</vt:lpstr>
      <vt:lpstr> § 36a Vyhradené zákazky </vt:lpstr>
      <vt:lpstr> Vyhradené podlimitné zákazky §108 ods. 2 </vt:lpstr>
      <vt:lpstr>Vyhradená zákazka/Služby</vt:lpstr>
      <vt:lpstr>Vyhradená zákazka/Stavebné práce</vt:lpstr>
      <vt:lpstr>Stavebné zákazky – sociálne podniky – zákazka  s nízkou hodnotou</vt:lpstr>
      <vt:lpstr>  Sociálne hľadisko - Kritériá na vyhodnotenie ponúk    §44 ods. 4 </vt:lpstr>
      <vt:lpstr>Osobitné podmienky plnenia zmluvy  §42 ods. 12</vt:lpstr>
      <vt:lpstr>Príklady SZVO Sociálne aspekty</vt:lpstr>
      <vt:lpstr>Príklady SZVO Sociálne aspekty</vt:lpstr>
      <vt:lpstr>Príklady SZVO Sociálne aspekty</vt:lpstr>
      <vt:lpstr>Sociálne hľadisko vo verejnom obstarávaní      §2 ods. 5 písm. p) ZVO</vt:lpstr>
      <vt:lpstr>Sociálne hľadisko vo  verejnom obstarávaní</vt:lpstr>
      <vt:lpstr>Užitočné odkazy k téme SZVO (spoločensky zodpovedné verejné obstarávanie)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Hlavný názov prezentácie (Times New Roman, 48)</dc:title>
  <dc:creator>User</dc:creator>
  <cp:lastModifiedBy>Jurcakova Zuzana</cp:lastModifiedBy>
  <cp:revision>482</cp:revision>
  <cp:lastPrinted>2020-09-04T10:00:22Z</cp:lastPrinted>
  <dcterms:created xsi:type="dcterms:W3CDTF">2015-09-07T12:39:45Z</dcterms:created>
  <dcterms:modified xsi:type="dcterms:W3CDTF">2021-10-11T08:39:03Z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0x010100F59AD2B771AC494FA608371807468714</vt:lpwstr>
  </property>
</Properties>
</file>